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63" r:id="rId2"/>
    <p:sldId id="337" r:id="rId3"/>
    <p:sldId id="339" r:id="rId4"/>
    <p:sldId id="341" r:id="rId5"/>
    <p:sldId id="340" r:id="rId6"/>
    <p:sldId id="329" r:id="rId7"/>
    <p:sldId id="342" r:id="rId8"/>
    <p:sldId id="317" r:id="rId9"/>
    <p:sldId id="346" r:id="rId10"/>
    <p:sldId id="343" r:id="rId11"/>
    <p:sldId id="344" r:id="rId12"/>
    <p:sldId id="318" r:id="rId13"/>
    <p:sldId id="347" r:id="rId14"/>
    <p:sldId id="348" r:id="rId15"/>
    <p:sldId id="349" r:id="rId16"/>
    <p:sldId id="336" r:id="rId17"/>
    <p:sldId id="320" r:id="rId18"/>
    <p:sldId id="330" r:id="rId19"/>
    <p:sldId id="321" r:id="rId20"/>
    <p:sldId id="331" r:id="rId21"/>
    <p:sldId id="323" r:id="rId22"/>
    <p:sldId id="322" r:id="rId23"/>
    <p:sldId id="345" r:id="rId24"/>
    <p:sldId id="324" r:id="rId25"/>
    <p:sldId id="285" r:id="rId26"/>
    <p:sldId id="286" r:id="rId27"/>
    <p:sldId id="325" r:id="rId28"/>
    <p:sldId id="287" r:id="rId29"/>
    <p:sldId id="288" r:id="rId30"/>
    <p:sldId id="326" r:id="rId31"/>
    <p:sldId id="350" r:id="rId32"/>
    <p:sldId id="327" r:id="rId33"/>
    <p:sldId id="311" r:id="rId34"/>
    <p:sldId id="328" r:id="rId35"/>
    <p:sldId id="295" r:id="rId36"/>
    <p:sldId id="31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663300"/>
    <a:srgbClr val="3301FA"/>
    <a:srgbClr val="330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84725" autoAdjust="0"/>
  </p:normalViewPr>
  <p:slideViewPr>
    <p:cSldViewPr>
      <p:cViewPr>
        <p:scale>
          <a:sx n="50" d="100"/>
          <a:sy n="50" d="100"/>
        </p:scale>
        <p:origin x="-187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6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6.wmf"/><Relationship Id="rId1" Type="http://schemas.openxmlformats.org/officeDocument/2006/relationships/image" Target="../media/image38.wmf"/><Relationship Id="rId4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9.wmf"/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9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5.wmf"/><Relationship Id="rId1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3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7.wmf"/><Relationship Id="rId7" Type="http://schemas.openxmlformats.org/officeDocument/2006/relationships/image" Target="../media/image23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8.wmf"/><Relationship Id="rId9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7.wmf"/><Relationship Id="rId7" Type="http://schemas.openxmlformats.org/officeDocument/2006/relationships/image" Target="../media/image23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2.wmf"/><Relationship Id="rId11" Type="http://schemas.openxmlformats.org/officeDocument/2006/relationships/image" Target="../media/image31.wmf"/><Relationship Id="rId5" Type="http://schemas.openxmlformats.org/officeDocument/2006/relationships/image" Target="../media/image21.wmf"/><Relationship Id="rId10" Type="http://schemas.openxmlformats.org/officeDocument/2006/relationships/image" Target="../media/image30.wmf"/><Relationship Id="rId4" Type="http://schemas.openxmlformats.org/officeDocument/2006/relationships/image" Target="../media/image28.wmf"/><Relationship Id="rId9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40121-6103-411A-B839-F59017FD6AEE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5271F-D216-48B6-A47A-1D361ACF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10810A-3834-4E1C-A979-13A76CCE206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/>
          <a:lstStyle/>
          <a:p>
            <a:pPr algn="r"/>
            <a:fld id="{7655C0DA-11B8-4003-8D4B-0C2D9F0C0792}" type="slidenum">
              <a:rPr lang="en-US" sz="1300"/>
              <a:pPr algn="r"/>
              <a:t>1</a:t>
            </a:fld>
            <a:endParaRPr lang="en-US" sz="1300" dirty="0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/>
          <a:lstStyle/>
          <a:p>
            <a:pPr algn="r"/>
            <a:fld id="{763A5C2C-2827-49D3-8CFE-6895718EAC17}" type="slidenum">
              <a:rPr lang="en-US" altLang="zh-CN" sz="1300"/>
              <a:pPr algn="r"/>
              <a:t>1</a:t>
            </a:fld>
            <a:endParaRPr lang="en-US" altLang="zh-CN" sz="1300" dirty="0"/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8975"/>
            <a:ext cx="4572000" cy="34290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1"/>
            <a:ext cx="5486400" cy="4113213"/>
          </a:xfrm>
        </p:spPr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DE6AC4-D156-4FD5-A1D6-1322889346F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53F9F6-B2BF-4E3F-AB7B-85F04B6EEB8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5271F-D216-48B6-A47A-1D361ACFD2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45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3FA5FB-0DF3-4A35-A31D-0F3654C8619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3FA5FB-0DF3-4A35-A31D-0F3654C8619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3FA5FB-0DF3-4A35-A31D-0F3654C8619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3FA5FB-0DF3-4A35-A31D-0F3654C8619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5271F-D216-48B6-A47A-1D361ACFD2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25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5271F-D216-48B6-A47A-1D361ACFD2F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256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4F0AFA-4225-4BE1-A5C1-DFF9011BF0E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5271F-D216-48B6-A47A-1D361ACFD2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582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4F0AFA-4225-4BE1-A5C1-DFF9011BF0E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98488E-8A72-4678-8CB9-86EFB560A6C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F2C6D9-83D5-4929-9D86-56C1081C4F5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53F9F6-B2BF-4E3F-AB7B-85F04B6EEB8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6C5B35-68F4-4A97-BF35-F889E90100A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4DA28-8BC5-49BE-B6EC-65B30B6514D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300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4DA28-8BC5-49BE-B6EC-65B30B6514D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6C5B35-68F4-4A97-BF35-F889E90100A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DAF21D-9C9D-4597-B17C-805CC1DC114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DAF21D-9C9D-4597-B17C-805CC1DC114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5271F-D216-48B6-A47A-1D361ACFD2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582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90BD3F-428F-4189-B05D-744FABA95F3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baseline="0" dirty="0" smtClean="0"/>
              <a:t> </a:t>
            </a:r>
            <a:endParaRPr lang="en-US" altLang="en-US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90BD3F-428F-4189-B05D-744FABA95F3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5271F-D216-48B6-A47A-1D361ACFD2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58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5271F-D216-48B6-A47A-1D361ACFD2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58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53F9F6-B2BF-4E3F-AB7B-85F04B6EEB8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53F9F6-B2BF-4E3F-AB7B-85F04B6EEB8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DE6AC4-D156-4FD5-A1D6-1322889346F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DE6AC4-D156-4FD5-A1D6-1322889346F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5FA0-9F7C-4427-9E36-77452A8A5781}" type="datetime1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lnSpc>
                <a:spcPct val="150000"/>
              </a:lnSpc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200000"/>
              </a:lnSpc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0F9E-D6FF-48CC-9BEB-77FFA98B8065}" type="datetime1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1353-4D84-4A24-9A70-C119A9EE8D9C}" type="datetime1">
              <a:rPr lang="en-US" smtClean="0"/>
              <a:t>5/28/2014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6FE9-48A3-440D-8FC4-C427152FE540}" type="datetime1">
              <a:rPr lang="en-US" smtClean="0"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DBAF-12A0-491B-8B42-1D87CFCD39F9}" type="datetime1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6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7.bin"/><Relationship Id="rId26" Type="http://schemas.openxmlformats.org/officeDocument/2006/relationships/oleObject" Target="../embeddings/oleObject21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17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5.wmf"/><Relationship Id="rId25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20.bin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Relationship Id="rId27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5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38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29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28.wmf"/><Relationship Id="rId5" Type="http://schemas.openxmlformats.org/officeDocument/2006/relationships/image" Target="../media/image24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47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29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23.wmf"/><Relationship Id="rId25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28.wmf"/><Relationship Id="rId24" Type="http://schemas.openxmlformats.org/officeDocument/2006/relationships/oleObject" Target="../embeddings/oleObject50.bin"/><Relationship Id="rId5" Type="http://schemas.openxmlformats.org/officeDocument/2006/relationships/image" Target="../media/image24.wmf"/><Relationship Id="rId15" Type="http://schemas.openxmlformats.org/officeDocument/2006/relationships/image" Target="../media/image22.wmf"/><Relationship Id="rId23" Type="http://schemas.openxmlformats.org/officeDocument/2006/relationships/image" Target="../media/image30.wmf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4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5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5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5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57.bin"/><Relationship Id="rId9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39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4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41.wmf"/><Relationship Id="rId4" Type="http://schemas.openxmlformats.org/officeDocument/2006/relationships/image" Target="../media/image42.emf"/><Relationship Id="rId9" Type="http://schemas.openxmlformats.org/officeDocument/2006/relationships/oleObject" Target="../embeddings/oleObject6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43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1.bin"/><Relationship Id="rId9" Type="http://schemas.openxmlformats.org/officeDocument/2006/relationships/image" Target="../media/image4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image" Target="../media/image44.emf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5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74.bin"/><Relationship Id="rId9" Type="http://schemas.openxmlformats.org/officeDocument/2006/relationships/image" Target="../media/image41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7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srp.uh.edu/research/projects/coding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0" y="3657600"/>
            <a:ext cx="9144000" cy="175260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zh-CN" sz="3200" b="1" dirty="0">
              <a:latin typeface="Tahoma" pitchFamily="34" charset="0"/>
              <a:ea typeface="宋体" pitchFamily="2" charset="-122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2286000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0" y="1219200"/>
            <a:ext cx="9296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first test and evaluation of the inverse scattering series internal multiple attenuation algorithm for an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attenuating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medium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914400" y="4129088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smtClean="0"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Jing Wu* and Arthur B. </a:t>
            </a:r>
            <a:r>
              <a:rPr lang="en-US" altLang="zh-CN" sz="2800" dirty="0" err="1" smtClean="0"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Weglein</a:t>
            </a:r>
            <a:endParaRPr lang="en-US" altLang="zh-CN" sz="2800" dirty="0">
              <a:latin typeface="Arial" panose="020B0604020202020204" pitchFamily="34" charset="0"/>
              <a:ea typeface="Arial Unicode MS" pitchFamily="34" charset="-122"/>
              <a:cs typeface="Arial" panose="020B0604020202020204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590800" y="5715000"/>
            <a:ext cx="350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2400" dirty="0"/>
              <a:t>May </a:t>
            </a:r>
            <a:r>
              <a:rPr lang="en-US" altLang="zh-CN" sz="2400" dirty="0" smtClean="0"/>
              <a:t>29</a:t>
            </a:r>
            <a:r>
              <a:rPr lang="en-US" altLang="zh-CN" sz="2400" baseline="30000" dirty="0" smtClean="0"/>
              <a:t>th</a:t>
            </a:r>
            <a:r>
              <a:rPr lang="en-US" altLang="zh-CN" sz="2400" dirty="0" smtClean="0"/>
              <a:t>, 2014</a:t>
            </a:r>
          </a:p>
          <a:p>
            <a:pPr algn="ctr"/>
            <a:r>
              <a:rPr lang="en-US" altLang="zh-CN" sz="2400" dirty="0" smtClean="0"/>
              <a:t>Austin, TX</a:t>
            </a:r>
            <a:endParaRPr lang="zh-CN" altLang="en-US" sz="2400" dirty="0"/>
          </a:p>
        </p:txBody>
      </p:sp>
      <p:pic>
        <p:nvPicPr>
          <p:cNvPr id="12" name="Picture 2" descr="http://i1209.photobucket.com/albums/cc382/illwauk/houston_uh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" r="52829" b="50000"/>
          <a:stretch/>
        </p:blipFill>
        <p:spPr bwMode="auto">
          <a:xfrm>
            <a:off x="7696199" y="76200"/>
            <a:ext cx="12423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M-OSR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2400"/>
            <a:ext cx="42195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53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b="1" dirty="0">
                <a:solidFill>
                  <a:srgbClr val="FF0000"/>
                </a:solidFill>
                <a:latin typeface="Arial" charset="0"/>
              </a:rPr>
              <a:t>Anelastic</a:t>
            </a:r>
            <a:r>
              <a:rPr lang="en-US" altLang="en-US" sz="3600" b="1" dirty="0">
                <a:latin typeface="Arial" charset="0"/>
              </a:rPr>
              <a:t> </a:t>
            </a:r>
            <a:r>
              <a:rPr lang="en-US" altLang="en-US" sz="3600" b="1" dirty="0" smtClean="0">
                <a:latin typeface="Arial" charset="0"/>
              </a:rPr>
              <a:t>media</a:t>
            </a:r>
            <a:endParaRPr lang="en-US" altLang="en-US" sz="3600" b="1" dirty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86A1C1-4C82-4B66-B316-3CA75824126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en-US" smtClean="0"/>
          </a:p>
        </p:txBody>
      </p:sp>
      <p:grpSp>
        <p:nvGrpSpPr>
          <p:cNvPr id="3" name="Group 2"/>
          <p:cNvGrpSpPr/>
          <p:nvPr/>
        </p:nvGrpSpPr>
        <p:grpSpPr>
          <a:xfrm>
            <a:off x="662208" y="914400"/>
            <a:ext cx="8502813" cy="5667749"/>
            <a:chOff x="662208" y="914400"/>
            <a:chExt cx="8502813" cy="5667749"/>
          </a:xfrm>
        </p:grpSpPr>
        <p:graphicFrame>
          <p:nvGraphicFramePr>
            <p:cNvPr id="820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9288748"/>
                </p:ext>
              </p:extLst>
            </p:nvPr>
          </p:nvGraphicFramePr>
          <p:xfrm>
            <a:off x="762000" y="2743200"/>
            <a:ext cx="4648200" cy="1089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740" name="Equation" r:id="rId4" imgW="1625600" imgH="381000" progId="Equation.DSMT4">
                    <p:embed/>
                  </p:oleObj>
                </mc:Choice>
                <mc:Fallback>
                  <p:oleObj name="Equation" r:id="rId4" imgW="1625600" imgH="381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00" y="2743200"/>
                          <a:ext cx="4648200" cy="1089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" name="Group 1"/>
            <p:cNvGrpSpPr/>
            <p:nvPr/>
          </p:nvGrpSpPr>
          <p:grpSpPr>
            <a:xfrm>
              <a:off x="1828800" y="914400"/>
              <a:ext cx="7336221" cy="1680865"/>
              <a:chOff x="1828800" y="914400"/>
              <a:chExt cx="7336221" cy="1680865"/>
            </a:xfrm>
          </p:grpSpPr>
          <p:graphicFrame>
            <p:nvGraphicFramePr>
              <p:cNvPr id="8200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83098338"/>
                  </p:ext>
                </p:extLst>
              </p:nvPr>
            </p:nvGraphicFramePr>
            <p:xfrm>
              <a:off x="1828800" y="914400"/>
              <a:ext cx="5257800" cy="14688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8741" name="Equation" r:id="rId6" imgW="1498600" imgH="419100" progId="Equation.DSMT4">
                      <p:embed/>
                    </p:oleObj>
                  </mc:Choice>
                  <mc:Fallback>
                    <p:oleObj name="Equation" r:id="rId6" imgW="1498600" imgH="4191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28800" y="914400"/>
                            <a:ext cx="5257800" cy="14688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" name="Rectangle 17"/>
              <p:cNvSpPr/>
              <p:nvPr/>
            </p:nvSpPr>
            <p:spPr>
              <a:xfrm>
                <a:off x="6096000" y="2133600"/>
                <a:ext cx="306902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Kjartansson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1979 )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662208" y="4114801"/>
              <a:ext cx="7391400" cy="2467348"/>
              <a:chOff x="3174059" y="4649788"/>
              <a:chExt cx="5969941" cy="1885283"/>
            </a:xfrm>
          </p:grpSpPr>
          <p:graphicFrame>
            <p:nvGraphicFramePr>
              <p:cNvPr id="21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38049602"/>
                  </p:ext>
                </p:extLst>
              </p:nvPr>
            </p:nvGraphicFramePr>
            <p:xfrm>
              <a:off x="3174059" y="4649788"/>
              <a:ext cx="5946130" cy="1446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8742" name="Equation" r:id="rId8" imgW="2019300" imgH="596900" progId="Equation.DSMT4">
                      <p:embed/>
                    </p:oleObj>
                  </mc:Choice>
                  <mc:Fallback>
                    <p:oleObj name="Equation" r:id="rId8" imgW="2019300" imgH="5969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74059" y="4649788"/>
                            <a:ext cx="5946130" cy="14462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" name="TextBox 6"/>
              <p:cNvSpPr txBox="1">
                <a:spLocks noChangeArrowheads="1"/>
              </p:cNvSpPr>
              <p:nvPr/>
            </p:nvSpPr>
            <p:spPr bwMode="auto">
              <a:xfrm>
                <a:off x="7536311" y="4649788"/>
                <a:ext cx="1219890" cy="3057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 b="1" dirty="0">
                    <a:solidFill>
                      <a:srgbClr val="0000CC"/>
                    </a:solidFill>
                    <a:latin typeface="Arial" charset="0"/>
                  </a:rPr>
                  <a:t>Dispersion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 flipV="1">
                <a:off x="5007798" y="6255637"/>
                <a:ext cx="434187" cy="126574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1"/>
              <p:cNvSpPr txBox="1">
                <a:spLocks noChangeArrowheads="1"/>
              </p:cNvSpPr>
              <p:nvPr/>
            </p:nvSpPr>
            <p:spPr bwMode="auto">
              <a:xfrm>
                <a:off x="3707635" y="6229350"/>
                <a:ext cx="1300163" cy="305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000" b="1" dirty="0">
                    <a:solidFill>
                      <a:srgbClr val="FF0000"/>
                    </a:solidFill>
                    <a:latin typeface="Arial" charset="0"/>
                  </a:rPr>
                  <a:t>Attenuation</a:t>
                </a: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 flipH="1">
                <a:off x="8146256" y="4955509"/>
                <a:ext cx="178594" cy="274511"/>
              </a:xfrm>
              <a:prstGeom prst="straightConnector1">
                <a:avLst/>
              </a:prstGeom>
              <a:ln w="38100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ounded Rectangle 27"/>
              <p:cNvSpPr/>
              <p:nvPr/>
            </p:nvSpPr>
            <p:spPr>
              <a:xfrm>
                <a:off x="5486400" y="5230020"/>
                <a:ext cx="1447800" cy="1081086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6934200" y="5243514"/>
                <a:ext cx="2209800" cy="1081086"/>
              </a:xfrm>
              <a:prstGeom prst="roundRect">
                <a:avLst/>
              </a:prstGeom>
              <a:noFill/>
              <a:ln w="38100">
                <a:solidFill>
                  <a:srgbClr val="0000CC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CC"/>
                  </a:solidFill>
                </a:endParaRPr>
              </a:p>
            </p:txBody>
          </p:sp>
        </p:grp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840079"/>
                </p:ext>
              </p:extLst>
            </p:nvPr>
          </p:nvGraphicFramePr>
          <p:xfrm>
            <a:off x="5902102" y="2819400"/>
            <a:ext cx="2758912" cy="9494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743" name="Equation" r:id="rId10" imgW="1143000" imgH="393480" progId="Equation.DSMT4">
                    <p:embed/>
                  </p:oleObj>
                </mc:Choice>
                <mc:Fallback>
                  <p:oleObj name="Equation" r:id="rId10" imgW="1143000" imgH="39348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2102" y="2819400"/>
                          <a:ext cx="2758912" cy="9494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extBox 16"/>
          <p:cNvSpPr txBox="1"/>
          <p:nvPr/>
        </p:nvSpPr>
        <p:spPr>
          <a:xfrm>
            <a:off x="5486400" y="2286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1D &amp; one way wave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5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 smtClean="0">
                <a:latin typeface="Arial" charset="0"/>
                <a:cs typeface="Arial" charset="0"/>
              </a:rPr>
              <a:t>Outline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355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altLang="en-US" b="1" dirty="0" err="1" smtClean="0">
                <a:solidFill>
                  <a:schemeClr val="bg1">
                    <a:lumMod val="95000"/>
                  </a:schemeClr>
                </a:solidFill>
                <a:latin typeface="Arial" charset="0"/>
                <a:cs typeface="Arial" charset="0"/>
              </a:rPr>
              <a:t>Wavefield</a:t>
            </a:r>
            <a:r>
              <a:rPr lang="en-US" altLang="en-US" b="1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cs typeface="Arial" charset="0"/>
              </a:rPr>
              <a:t> expression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endParaRPr lang="en-US" altLang="en-US" b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b="1" dirty="0" smtClean="0">
                <a:latin typeface="Arial" charset="0"/>
                <a:cs typeface="Arial" charset="0"/>
              </a:rPr>
              <a:t> Examination of ISS attenuation  algorithm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endParaRPr lang="en-US" altLang="en-US" b="1" dirty="0" smtClean="0">
              <a:solidFill>
                <a:schemeClr val="bg1">
                  <a:lumMod val="9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b="1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cs typeface="Arial" charset="0"/>
              </a:rPr>
              <a:t> Numerical evaluation</a:t>
            </a: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F7D75F-93B7-4F2D-8C84-FFD42088FCB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221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b="1" dirty="0">
                <a:latin typeface="Arial" charset="0"/>
              </a:rPr>
              <a:t>Two-reflector </a:t>
            </a:r>
            <a:r>
              <a:rPr lang="en-US" altLang="en-US" sz="3600" b="1" dirty="0" smtClean="0">
                <a:latin typeface="Arial" charset="0"/>
              </a:rPr>
              <a:t>1D model</a:t>
            </a:r>
            <a:endParaRPr lang="en-US" altLang="en-US" sz="3600" b="1" dirty="0" smtClean="0">
              <a:latin typeface="Arial" charset="0"/>
              <a:cs typeface="Arial" charset="0"/>
            </a:endParaRPr>
          </a:p>
        </p:txBody>
      </p:sp>
      <p:sp>
        <p:nvSpPr>
          <p:cNvPr id="13315" name="Slide Number Placeholder 2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9F4759-26B7-4355-84A8-CA39A83C2FF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altLang="en-US" smtClean="0"/>
          </a:p>
        </p:txBody>
      </p:sp>
      <p:grpSp>
        <p:nvGrpSpPr>
          <p:cNvPr id="2" name="Group 1"/>
          <p:cNvGrpSpPr/>
          <p:nvPr/>
        </p:nvGrpSpPr>
        <p:grpSpPr>
          <a:xfrm>
            <a:off x="762000" y="1981200"/>
            <a:ext cx="7924800" cy="3087688"/>
            <a:chOff x="762000" y="2568575"/>
            <a:chExt cx="7924800" cy="3087688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762000" y="3594100"/>
              <a:ext cx="708660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62000" y="4889500"/>
              <a:ext cx="7086600" cy="1588"/>
            </a:xfrm>
            <a:prstGeom prst="line">
              <a:avLst/>
            </a:prstGeom>
            <a:ln w="5715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990600" y="2832100"/>
              <a:ext cx="685800" cy="7620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1676400" y="2832100"/>
              <a:ext cx="685800" cy="7620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3352800" y="2832100"/>
              <a:ext cx="860425" cy="20589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4213225" y="2832100"/>
              <a:ext cx="1044575" cy="20574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aphicFrame>
          <p:nvGraphicFramePr>
            <p:cNvPr id="922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7364747"/>
                </p:ext>
              </p:extLst>
            </p:nvPr>
          </p:nvGraphicFramePr>
          <p:xfrm>
            <a:off x="1401763" y="2568575"/>
            <a:ext cx="701675" cy="527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74" name="Equation" r:id="rId4" imgW="253890" imgH="190417" progId="Equation.DSMT4">
                    <p:embed/>
                  </p:oleObj>
                </mc:Choice>
                <mc:Fallback>
                  <p:oleObj name="Equation" r:id="rId4" imgW="253890" imgH="19041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1763" y="2568575"/>
                          <a:ext cx="701675" cy="527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2962592"/>
                </p:ext>
              </p:extLst>
            </p:nvPr>
          </p:nvGraphicFramePr>
          <p:xfrm>
            <a:off x="3946525" y="2576513"/>
            <a:ext cx="717550" cy="511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75" name="Equation" r:id="rId6" imgW="266469" imgH="190335" progId="Equation.DSMT4">
                    <p:embed/>
                  </p:oleObj>
                </mc:Choice>
                <mc:Fallback>
                  <p:oleObj name="Equation" r:id="rId6" imgW="266469" imgH="19033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6525" y="2576513"/>
                          <a:ext cx="717550" cy="511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5356037"/>
                </p:ext>
              </p:extLst>
            </p:nvPr>
          </p:nvGraphicFramePr>
          <p:xfrm>
            <a:off x="1447800" y="3517900"/>
            <a:ext cx="457200" cy="631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76" name="Equation" r:id="rId8" imgW="165028" imgH="228501" progId="Equation.DSMT4">
                    <p:embed/>
                  </p:oleObj>
                </mc:Choice>
                <mc:Fallback>
                  <p:oleObj name="Equation" r:id="rId8" imgW="165028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3517900"/>
                          <a:ext cx="457200" cy="631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1622170"/>
                </p:ext>
              </p:extLst>
            </p:nvPr>
          </p:nvGraphicFramePr>
          <p:xfrm>
            <a:off x="3984625" y="4799012"/>
            <a:ext cx="555625" cy="665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77" name="Equation" r:id="rId10" imgW="190500" imgH="228600" progId="Equation.DSMT4">
                    <p:embed/>
                  </p:oleObj>
                </mc:Choice>
                <mc:Fallback>
                  <p:oleObj name="Equation" r:id="rId10" imgW="1905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4625" y="4799012"/>
                          <a:ext cx="555625" cy="665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0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6718833"/>
                </p:ext>
              </p:extLst>
            </p:nvPr>
          </p:nvGraphicFramePr>
          <p:xfrm>
            <a:off x="4879975" y="3517900"/>
            <a:ext cx="530225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78" name="Equation" r:id="rId12" imgW="203112" imgH="228501" progId="Equation.DSMT4">
                    <p:embed/>
                  </p:oleObj>
                </mc:Choice>
                <mc:Fallback>
                  <p:oleObj name="Equation" r:id="rId12" imgW="203112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975" y="3517900"/>
                          <a:ext cx="530225" cy="596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232" name="Group 23"/>
            <p:cNvGrpSpPr>
              <a:grpSpLocks/>
            </p:cNvGrpSpPr>
            <p:nvPr/>
          </p:nvGrpSpPr>
          <p:grpSpPr bwMode="auto">
            <a:xfrm>
              <a:off x="8026400" y="3098800"/>
              <a:ext cx="660400" cy="2209800"/>
              <a:chOff x="7874000" y="2514600"/>
              <a:chExt cx="660400" cy="2209800"/>
            </a:xfrm>
          </p:grpSpPr>
          <p:graphicFrame>
            <p:nvGraphicFramePr>
              <p:cNvPr id="9238" name="Object 3"/>
              <p:cNvGraphicFramePr>
                <a:graphicFrameLocks noChangeAspect="1"/>
              </p:cNvGraphicFramePr>
              <p:nvPr/>
            </p:nvGraphicFramePr>
            <p:xfrm>
              <a:off x="7899400" y="2514600"/>
              <a:ext cx="609600" cy="914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379" name="Equation" r:id="rId14" imgW="152334" imgH="228501" progId="Equation.DSMT4">
                      <p:embed/>
                    </p:oleObj>
                  </mc:Choice>
                  <mc:Fallback>
                    <p:oleObj name="Equation" r:id="rId14" imgW="152334" imgH="228501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99400" y="2514600"/>
                            <a:ext cx="609600" cy="9144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39" name="Object 14"/>
              <p:cNvGraphicFramePr>
                <a:graphicFrameLocks noChangeAspect="1"/>
              </p:cNvGraphicFramePr>
              <p:nvPr/>
            </p:nvGraphicFramePr>
            <p:xfrm>
              <a:off x="7874000" y="3810000"/>
              <a:ext cx="660400" cy="914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380" name="Equation" r:id="rId16" imgW="165028" imgH="228501" progId="Equation.DSMT4">
                      <p:embed/>
                    </p:oleObj>
                  </mc:Choice>
                  <mc:Fallback>
                    <p:oleObj name="Equation" r:id="rId16" imgW="165028" imgH="228501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74000" y="3810000"/>
                            <a:ext cx="660400" cy="9144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233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8347972"/>
                </p:ext>
              </p:extLst>
            </p:nvPr>
          </p:nvGraphicFramePr>
          <p:xfrm>
            <a:off x="3225800" y="3522599"/>
            <a:ext cx="508000" cy="611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81" name="Equation" r:id="rId18" imgW="190500" imgH="228600" progId="Equation.DSMT4">
                    <p:embed/>
                  </p:oleObj>
                </mc:Choice>
                <mc:Fallback>
                  <p:oleObj name="Equation" r:id="rId18" imgW="1905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5800" y="3522599"/>
                          <a:ext cx="508000" cy="611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4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8756845"/>
                </p:ext>
              </p:extLst>
            </p:nvPr>
          </p:nvGraphicFramePr>
          <p:xfrm>
            <a:off x="6421438" y="3954463"/>
            <a:ext cx="1447800" cy="519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82" name="Equation" r:id="rId20" imgW="634725" imgH="228501" progId="Equation.DSMT4">
                    <p:embed/>
                  </p:oleObj>
                </mc:Choice>
                <mc:Fallback>
                  <p:oleObj name="Equation" r:id="rId20" imgW="634725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1438" y="3954463"/>
                          <a:ext cx="1447800" cy="519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1903650"/>
                </p:ext>
              </p:extLst>
            </p:nvPr>
          </p:nvGraphicFramePr>
          <p:xfrm>
            <a:off x="6477000" y="2844800"/>
            <a:ext cx="1371600" cy="534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83" name="Equation" r:id="rId22" imgW="583947" imgH="228501" progId="Equation.DSMT4">
                    <p:embed/>
                  </p:oleObj>
                </mc:Choice>
                <mc:Fallback>
                  <p:oleObj name="Equation" r:id="rId22" imgW="583947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7000" y="2844800"/>
                          <a:ext cx="1371600" cy="534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6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6029677"/>
                </p:ext>
              </p:extLst>
            </p:nvPr>
          </p:nvGraphicFramePr>
          <p:xfrm>
            <a:off x="6477000" y="5105400"/>
            <a:ext cx="1503363" cy="550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84" name="Equation" r:id="rId24" imgW="622030" imgH="228501" progId="Equation.DSMT4">
                    <p:embed/>
                  </p:oleObj>
                </mc:Choice>
                <mc:Fallback>
                  <p:oleObj name="Equation" r:id="rId24" imgW="622030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7000" y="5105400"/>
                          <a:ext cx="1503363" cy="550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003105"/>
              </p:ext>
            </p:extLst>
          </p:nvPr>
        </p:nvGraphicFramePr>
        <p:xfrm>
          <a:off x="609600" y="914400"/>
          <a:ext cx="1938272" cy="682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5" name="Equation" r:id="rId26" imgW="685800" imgH="241300" progId="Equation.DSMT4">
                  <p:embed/>
                </p:oleObj>
              </mc:Choice>
              <mc:Fallback>
                <p:oleObj name="Equation" r:id="rId26" imgW="6858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14400"/>
                        <a:ext cx="1938272" cy="682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2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en-US" sz="36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Workflow</a:t>
            </a:r>
            <a:r>
              <a:rPr lang="en-US" altLang="en-US" sz="3600" dirty="0" smtClean="0">
                <a:latin typeface="Arial" charset="0"/>
                <a:cs typeface="Arial" charset="0"/>
              </a:rPr>
              <a:t>: </a:t>
            </a:r>
            <a:r>
              <a:rPr lang="en-US" altLang="en-US" sz="3100" dirty="0" smtClean="0">
                <a:latin typeface="Arial" charset="0"/>
                <a:cs typeface="Arial" charset="0"/>
              </a:rPr>
              <a:t>testing ISS attenuator with data experienced absorption and dispersion</a:t>
            </a:r>
          </a:p>
        </p:txBody>
      </p:sp>
      <p:sp>
        <p:nvSpPr>
          <p:cNvPr id="14339" name="Slide Number Placeholder 2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377D01-5663-49B4-8A10-FB0D5A6D802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altLang="en-US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905000" y="762000"/>
            <a:ext cx="7242175" cy="1687513"/>
            <a:chOff x="1905000" y="762000"/>
            <a:chExt cx="7242175" cy="1687513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743200" y="2449513"/>
              <a:ext cx="6096000" cy="0"/>
            </a:xfrm>
            <a:prstGeom prst="line">
              <a:avLst/>
            </a:prstGeom>
            <a:ln w="381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4916725"/>
                </p:ext>
              </p:extLst>
            </p:nvPr>
          </p:nvGraphicFramePr>
          <p:xfrm>
            <a:off x="1905000" y="1524000"/>
            <a:ext cx="7242175" cy="925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616" name="Equation" r:id="rId4" imgW="2882900" imgH="368300" progId="Equation.DSMT4">
                    <p:embed/>
                  </p:oleObj>
                </mc:Choice>
                <mc:Fallback>
                  <p:oleObj name="Equation" r:id="rId4" imgW="2882900" imgH="3683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524000"/>
                          <a:ext cx="7242175" cy="925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1365640"/>
                </p:ext>
              </p:extLst>
            </p:nvPr>
          </p:nvGraphicFramePr>
          <p:xfrm>
            <a:off x="2714625" y="762000"/>
            <a:ext cx="3995738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617" name="Equation" r:id="rId6" imgW="1434477" imgH="406224" progId="Equation.DSMT4">
                    <p:embed/>
                  </p:oleObj>
                </mc:Choice>
                <mc:Fallback>
                  <p:oleObj name="Equation" r:id="rId6" imgW="1434477" imgH="406224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4625" y="762000"/>
                          <a:ext cx="3995738" cy="990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576955"/>
              </p:ext>
            </p:extLst>
          </p:nvPr>
        </p:nvGraphicFramePr>
        <p:xfrm>
          <a:off x="377825" y="1108075"/>
          <a:ext cx="137318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618" name="Equation" r:id="rId8" imgW="380880" imgH="203040" progId="Equation.DSMT4">
                  <p:embed/>
                </p:oleObj>
              </mc:Choice>
              <mc:Fallback>
                <p:oleObj name="Equation" r:id="rId8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1108075"/>
                        <a:ext cx="1373188" cy="796925"/>
                      </a:xfrm>
                      <a:prstGeom prst="rect">
                        <a:avLst/>
                      </a:prstGeom>
                      <a:solidFill>
                        <a:srgbClr val="0000CC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88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377D01-5663-49B4-8A10-FB0D5A6D802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altLang="en-US" smtClean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743200" y="2449513"/>
            <a:ext cx="6096000" cy="0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743200" y="4038600"/>
            <a:ext cx="6096000" cy="0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571111"/>
              </p:ext>
            </p:extLst>
          </p:nvPr>
        </p:nvGraphicFramePr>
        <p:xfrm>
          <a:off x="1905000" y="1524000"/>
          <a:ext cx="72421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9" name="Equation" r:id="rId4" imgW="2882900" imgH="368300" progId="Equation.DSMT4">
                  <p:embed/>
                </p:oleObj>
              </mc:Choice>
              <mc:Fallback>
                <p:oleObj name="Equation" r:id="rId4" imgW="2882900" imgH="368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72421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798647"/>
              </p:ext>
            </p:extLst>
          </p:nvPr>
        </p:nvGraphicFramePr>
        <p:xfrm>
          <a:off x="2714625" y="762000"/>
          <a:ext cx="39957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0" name="Equation" r:id="rId6" imgW="1434477" imgH="406224" progId="Equation.DSMT4">
                  <p:embed/>
                </p:oleObj>
              </mc:Choice>
              <mc:Fallback>
                <p:oleObj name="Equation" r:id="rId6" imgW="1434477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762000"/>
                        <a:ext cx="39957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590800" y="2667000"/>
            <a:ext cx="3810000" cy="1220788"/>
            <a:chOff x="2590800" y="2667000"/>
            <a:chExt cx="3810000" cy="1220788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3489275"/>
                </p:ext>
              </p:extLst>
            </p:nvPr>
          </p:nvGraphicFramePr>
          <p:xfrm>
            <a:off x="2590800" y="3319463"/>
            <a:ext cx="3810000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71" name="Equation" r:id="rId8" imgW="1612900" imgH="241300" progId="Equation.DSMT4">
                    <p:embed/>
                  </p:oleObj>
                </mc:Choice>
                <mc:Fallback>
                  <p:oleObj name="Equation" r:id="rId8" imgW="1612900" imgH="2413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3319463"/>
                          <a:ext cx="3810000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3788260"/>
                </p:ext>
              </p:extLst>
            </p:nvPr>
          </p:nvGraphicFramePr>
          <p:xfrm>
            <a:off x="2590800" y="2667000"/>
            <a:ext cx="2895600" cy="555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72" name="Equation" r:id="rId10" imgW="1193800" imgH="228600" progId="Equation.DSMT4">
                    <p:embed/>
                  </p:oleObj>
                </mc:Choice>
                <mc:Fallback>
                  <p:oleObj name="Equation" r:id="rId10" imgW="1193800" imgH="2286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2667000"/>
                          <a:ext cx="2895600" cy="555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en-US" sz="36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Workflow</a:t>
            </a:r>
            <a:r>
              <a:rPr lang="en-US" altLang="en-US" sz="3600" dirty="0" smtClean="0">
                <a:latin typeface="Arial" charset="0"/>
                <a:cs typeface="Arial" charset="0"/>
              </a:rPr>
              <a:t>: </a:t>
            </a:r>
            <a:r>
              <a:rPr lang="en-US" altLang="en-US" sz="3100" dirty="0" smtClean="0">
                <a:latin typeface="Arial" charset="0"/>
                <a:cs typeface="Arial" charset="0"/>
              </a:rPr>
              <a:t>testing ISS attenuator with data        experienced absorption and dispersion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36550" y="1108075"/>
            <a:ext cx="1414463" cy="2397125"/>
            <a:chOff x="336550" y="1108075"/>
            <a:chExt cx="1414463" cy="2397125"/>
          </a:xfrm>
        </p:grpSpPr>
        <p:graphicFrame>
          <p:nvGraphicFramePr>
            <p:cNvPr id="19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4576955"/>
                </p:ext>
              </p:extLst>
            </p:nvPr>
          </p:nvGraphicFramePr>
          <p:xfrm>
            <a:off x="377825" y="1108075"/>
            <a:ext cx="1373188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73" name="Equation" r:id="rId12" imgW="380880" imgH="203040" progId="Equation.DSMT4">
                    <p:embed/>
                  </p:oleObj>
                </mc:Choice>
                <mc:Fallback>
                  <p:oleObj name="Equation" r:id="rId12" imgW="3808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825" y="1108075"/>
                          <a:ext cx="1373188" cy="796925"/>
                        </a:xfrm>
                        <a:prstGeom prst="rect">
                          <a:avLst/>
                        </a:prstGeom>
                        <a:solidFill>
                          <a:srgbClr val="0000CC"/>
                        </a:solidFill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9991640"/>
                </p:ext>
              </p:extLst>
            </p:nvPr>
          </p:nvGraphicFramePr>
          <p:xfrm>
            <a:off x="336550" y="2678113"/>
            <a:ext cx="1308100" cy="827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74" name="Equation" r:id="rId14" imgW="393480" imgH="228600" progId="Equation.DSMT4">
                    <p:embed/>
                  </p:oleObj>
                </mc:Choice>
                <mc:Fallback>
                  <p:oleObj name="Equation" r:id="rId14" imgW="393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550" y="2678113"/>
                          <a:ext cx="1308100" cy="827087"/>
                        </a:xfrm>
                        <a:prstGeom prst="rect">
                          <a:avLst/>
                        </a:prstGeom>
                        <a:solidFill>
                          <a:srgbClr val="0000CC"/>
                        </a:solidFill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Straight Arrow Connector 24"/>
            <p:cNvCxnSpPr/>
            <p:nvPr/>
          </p:nvCxnSpPr>
          <p:spPr>
            <a:xfrm>
              <a:off x="1003301" y="1905000"/>
              <a:ext cx="0" cy="762000"/>
            </a:xfrm>
            <a:prstGeom prst="straightConnector1">
              <a:avLst/>
            </a:prstGeom>
            <a:ln w="571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88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377D01-5663-49B4-8A10-FB0D5A6D802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altLang="en-US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590800" y="2667000"/>
            <a:ext cx="3810000" cy="1220787"/>
            <a:chOff x="2590800" y="2667000"/>
            <a:chExt cx="3810000" cy="1220787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9467609"/>
                </p:ext>
              </p:extLst>
            </p:nvPr>
          </p:nvGraphicFramePr>
          <p:xfrm>
            <a:off x="2590800" y="3319462"/>
            <a:ext cx="3810000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573" name="Equation" r:id="rId4" imgW="1612900" imgH="241300" progId="Equation.DSMT4">
                    <p:embed/>
                  </p:oleObj>
                </mc:Choice>
                <mc:Fallback>
                  <p:oleObj name="Equation" r:id="rId4" imgW="1612900" imgH="2413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3319462"/>
                          <a:ext cx="3810000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8257582"/>
                </p:ext>
              </p:extLst>
            </p:nvPr>
          </p:nvGraphicFramePr>
          <p:xfrm>
            <a:off x="2590800" y="2667000"/>
            <a:ext cx="2895600" cy="555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574" name="Equation" r:id="rId6" imgW="1193800" imgH="228600" progId="Equation.DSMT4">
                    <p:embed/>
                  </p:oleObj>
                </mc:Choice>
                <mc:Fallback>
                  <p:oleObj name="Equation" r:id="rId6" imgW="11938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2667000"/>
                          <a:ext cx="2895600" cy="555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1600200" y="3962400"/>
            <a:ext cx="5105400" cy="1349375"/>
            <a:chOff x="1600200" y="3962400"/>
            <a:chExt cx="5105400" cy="1349375"/>
          </a:xfrm>
        </p:grpSpPr>
        <p:graphicFrame>
          <p:nvGraphicFramePr>
            <p:cNvPr id="1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2702663"/>
                </p:ext>
              </p:extLst>
            </p:nvPr>
          </p:nvGraphicFramePr>
          <p:xfrm>
            <a:off x="2590800" y="4713288"/>
            <a:ext cx="3581400" cy="598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575" name="Equation" r:id="rId8" imgW="1447800" imgH="241300" progId="Equation.DSMT4">
                    <p:embed/>
                  </p:oleObj>
                </mc:Choice>
                <mc:Fallback>
                  <p:oleObj name="Equation" r:id="rId8" imgW="1447800" imgH="2413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4713288"/>
                          <a:ext cx="3581400" cy="598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3"/>
            <p:cNvSpPr txBox="1">
              <a:spLocks noChangeArrowheads="1"/>
            </p:cNvSpPr>
            <p:nvPr/>
          </p:nvSpPr>
          <p:spPr bwMode="auto">
            <a:xfrm>
              <a:off x="1600200" y="3962400"/>
              <a:ext cx="5105400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sym typeface="Symbol" pitchFamily="18" charset="2"/>
                </a:rPr>
                <a:t>                      </a:t>
              </a:r>
              <a:r>
                <a:rPr lang="en-US" altLang="en-US" sz="2800" dirty="0" smtClean="0">
                  <a:sym typeface="Symbol" pitchFamily="18" charset="2"/>
                </a:rPr>
                <a:t> ( </a:t>
              </a:r>
              <a:r>
                <a:rPr lang="en-US" altLang="en-US" sz="2800" dirty="0">
                  <a:sym typeface="Symbol" pitchFamily="18" charset="2"/>
                </a:rPr>
                <a:t>pseudo depth ) </a:t>
              </a:r>
              <a:endParaRPr lang="en-US" altLang="en-US" sz="2800" dirty="0"/>
            </a:p>
          </p:txBody>
        </p:sp>
        <p:graphicFrame>
          <p:nvGraphicFramePr>
            <p:cNvPr id="2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6345582"/>
                </p:ext>
              </p:extLst>
            </p:nvPr>
          </p:nvGraphicFramePr>
          <p:xfrm>
            <a:off x="2590800" y="4070826"/>
            <a:ext cx="1295400" cy="630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576" name="Equation" r:id="rId10" imgW="469800" imgH="228600" progId="Equation.DSMT4">
                    <p:embed/>
                  </p:oleObj>
                </mc:Choice>
                <mc:Fallback>
                  <p:oleObj name="Equation" r:id="rId10" imgW="4698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4070826"/>
                          <a:ext cx="1295400" cy="630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6" name="Straight Connector 15"/>
          <p:cNvCxnSpPr/>
          <p:nvPr/>
        </p:nvCxnSpPr>
        <p:spPr>
          <a:xfrm>
            <a:off x="2743200" y="2449513"/>
            <a:ext cx="6096000" cy="0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743200" y="4038600"/>
            <a:ext cx="6096000" cy="0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43200" y="5410200"/>
            <a:ext cx="6096000" cy="0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571111"/>
              </p:ext>
            </p:extLst>
          </p:nvPr>
        </p:nvGraphicFramePr>
        <p:xfrm>
          <a:off x="1905000" y="1524000"/>
          <a:ext cx="72421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77" name="Equation" r:id="rId12" imgW="2882900" imgH="368300" progId="Equation.DSMT4">
                  <p:embed/>
                </p:oleObj>
              </mc:Choice>
              <mc:Fallback>
                <p:oleObj name="Equation" r:id="rId12" imgW="2882900" imgH="368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72421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46118"/>
              </p:ext>
            </p:extLst>
          </p:nvPr>
        </p:nvGraphicFramePr>
        <p:xfrm>
          <a:off x="2714625" y="762000"/>
          <a:ext cx="39957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78" name="Equation" r:id="rId14" imgW="1434477" imgH="406224" progId="Equation.DSMT4">
                  <p:embed/>
                </p:oleObj>
              </mc:Choice>
              <mc:Fallback>
                <p:oleObj name="Equation" r:id="rId14" imgW="1434477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762000"/>
                        <a:ext cx="39957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en-US" sz="36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Workflow</a:t>
            </a:r>
            <a:r>
              <a:rPr lang="en-US" altLang="en-US" sz="3600" dirty="0" smtClean="0">
                <a:latin typeface="Arial" charset="0"/>
                <a:cs typeface="Arial" charset="0"/>
              </a:rPr>
              <a:t>: </a:t>
            </a:r>
            <a:r>
              <a:rPr lang="en-US" altLang="en-US" sz="3100" dirty="0" smtClean="0">
                <a:latin typeface="Arial" charset="0"/>
                <a:cs typeface="Arial" charset="0"/>
              </a:rPr>
              <a:t>testing ISS attenuator with data        experienced absorption and dispersion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36550" y="1108075"/>
            <a:ext cx="1414463" cy="3997325"/>
            <a:chOff x="336550" y="1108075"/>
            <a:chExt cx="1414463" cy="3997325"/>
          </a:xfrm>
        </p:grpSpPr>
        <p:graphicFrame>
          <p:nvGraphicFramePr>
            <p:cNvPr id="23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4576955"/>
                </p:ext>
              </p:extLst>
            </p:nvPr>
          </p:nvGraphicFramePr>
          <p:xfrm>
            <a:off x="377825" y="1108075"/>
            <a:ext cx="1373188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579" name="Equation" r:id="rId16" imgW="380880" imgH="203040" progId="Equation.DSMT4">
                    <p:embed/>
                  </p:oleObj>
                </mc:Choice>
                <mc:Fallback>
                  <p:oleObj name="Equation" r:id="rId16" imgW="3808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825" y="1108075"/>
                          <a:ext cx="1373188" cy="796925"/>
                        </a:xfrm>
                        <a:prstGeom prst="rect">
                          <a:avLst/>
                        </a:prstGeom>
                        <a:solidFill>
                          <a:srgbClr val="0000CC"/>
                        </a:solidFill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9991640"/>
                </p:ext>
              </p:extLst>
            </p:nvPr>
          </p:nvGraphicFramePr>
          <p:xfrm>
            <a:off x="336550" y="2678113"/>
            <a:ext cx="1308100" cy="827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580" name="Equation" r:id="rId18" imgW="393480" imgH="228600" progId="Equation.DSMT4">
                    <p:embed/>
                  </p:oleObj>
                </mc:Choice>
                <mc:Fallback>
                  <p:oleObj name="Equation" r:id="rId18" imgW="393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550" y="2678113"/>
                          <a:ext cx="1308100" cy="827087"/>
                        </a:xfrm>
                        <a:prstGeom prst="rect">
                          <a:avLst/>
                        </a:prstGeom>
                        <a:solidFill>
                          <a:srgbClr val="0000CC"/>
                        </a:solidFill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7859668"/>
                </p:ext>
              </p:extLst>
            </p:nvPr>
          </p:nvGraphicFramePr>
          <p:xfrm>
            <a:off x="434975" y="4273550"/>
            <a:ext cx="1111250" cy="83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581" name="Equation" r:id="rId20" imgW="368280" imgH="253800" progId="Equation.DSMT4">
                    <p:embed/>
                  </p:oleObj>
                </mc:Choice>
                <mc:Fallback>
                  <p:oleObj name="Equation" r:id="rId20" imgW="36828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975" y="4273550"/>
                          <a:ext cx="1111250" cy="831850"/>
                        </a:xfrm>
                        <a:prstGeom prst="rect">
                          <a:avLst/>
                        </a:prstGeom>
                        <a:solidFill>
                          <a:srgbClr val="0000CC"/>
                        </a:solidFill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2" name="Straight Arrow Connector 31"/>
            <p:cNvCxnSpPr/>
            <p:nvPr/>
          </p:nvCxnSpPr>
          <p:spPr>
            <a:xfrm>
              <a:off x="1003301" y="1905000"/>
              <a:ext cx="0" cy="762000"/>
            </a:xfrm>
            <a:prstGeom prst="straightConnector1">
              <a:avLst/>
            </a:prstGeom>
            <a:ln w="571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990600" y="3505200"/>
              <a:ext cx="0" cy="762000"/>
            </a:xfrm>
            <a:prstGeom prst="straightConnector1">
              <a:avLst/>
            </a:prstGeom>
            <a:ln w="571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88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377D01-5663-49B4-8A10-FB0D5A6D802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altLang="en-US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90800" y="3400425"/>
          <a:ext cx="38100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23" name="Equation" r:id="rId4" imgW="1612900" imgH="241300" progId="Equation.DSMT4">
                  <p:embed/>
                </p:oleObj>
              </mc:Choice>
              <mc:Fallback>
                <p:oleObj name="Equation" r:id="rId4" imgW="16129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400425"/>
                        <a:ext cx="38100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90800" y="2747963"/>
          <a:ext cx="2895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24" name="Equation" r:id="rId6" imgW="1193800" imgH="228600" progId="Equation.DSMT4">
                  <p:embed/>
                </p:oleObj>
              </mc:Choice>
              <mc:Fallback>
                <p:oleObj name="Equation" r:id="rId6" imgW="1193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747963"/>
                        <a:ext cx="28956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2590800" y="4792663"/>
          <a:ext cx="358140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25" name="Equation" r:id="rId8" imgW="1447800" imgH="241300" progId="Equation.DSMT4">
                  <p:embed/>
                </p:oleObj>
              </mc:Choice>
              <mc:Fallback>
                <p:oleObj name="Equation" r:id="rId8" imgW="14478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92663"/>
                        <a:ext cx="3581400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1600200" y="4041775"/>
            <a:ext cx="4953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ym typeface="Symbol" pitchFamily="18" charset="2"/>
              </a:rPr>
              <a:t>                      ( pseudo depth ) </a:t>
            </a:r>
            <a:endParaRPr lang="en-US" altLang="en-US" sz="2800" dirty="0"/>
          </a:p>
        </p:txBody>
      </p:sp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2590800" y="4156075"/>
          <a:ext cx="12954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26" name="Equation" r:id="rId10" imgW="469800" imgH="228600" progId="Equation.DSMT4">
                  <p:embed/>
                </p:oleObj>
              </mc:Choice>
              <mc:Fallback>
                <p:oleObj name="Equation" r:id="rId10" imgW="469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56075"/>
                        <a:ext cx="12954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2743200" y="2449513"/>
            <a:ext cx="6096000" cy="0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743200" y="4114800"/>
            <a:ext cx="6096000" cy="0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437884"/>
              </p:ext>
            </p:extLst>
          </p:nvPr>
        </p:nvGraphicFramePr>
        <p:xfrm>
          <a:off x="1905000" y="1524000"/>
          <a:ext cx="72421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27" name="Equation" r:id="rId12" imgW="2882900" imgH="368300" progId="Equation.DSMT4">
                  <p:embed/>
                </p:oleObj>
              </mc:Choice>
              <mc:Fallback>
                <p:oleObj name="Equation" r:id="rId12" imgW="2882900" imgH="368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72421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942181"/>
              </p:ext>
            </p:extLst>
          </p:nvPr>
        </p:nvGraphicFramePr>
        <p:xfrm>
          <a:off x="2714625" y="838200"/>
          <a:ext cx="39957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28" name="Equation" r:id="rId14" imgW="1434477" imgH="406224" progId="Equation.DSMT4">
                  <p:embed/>
                </p:oleObj>
              </mc:Choice>
              <mc:Fallback>
                <p:oleObj name="Equation" r:id="rId14" imgW="1434477" imgH="406224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838200"/>
                        <a:ext cx="39957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04800" y="1108075"/>
            <a:ext cx="1446213" cy="5521325"/>
            <a:chOff x="304800" y="1108075"/>
            <a:chExt cx="1446213" cy="5521325"/>
          </a:xfrm>
        </p:grpSpPr>
        <p:graphicFrame>
          <p:nvGraphicFramePr>
            <p:cNvPr id="10244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0275325"/>
                </p:ext>
              </p:extLst>
            </p:nvPr>
          </p:nvGraphicFramePr>
          <p:xfrm>
            <a:off x="377825" y="1108075"/>
            <a:ext cx="1373188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029" name="Equation" r:id="rId16" imgW="380880" imgH="203040" progId="Equation.DSMT4">
                    <p:embed/>
                  </p:oleObj>
                </mc:Choice>
                <mc:Fallback>
                  <p:oleObj name="Equation" r:id="rId16" imgW="3808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825" y="1108075"/>
                          <a:ext cx="1373188" cy="796925"/>
                        </a:xfrm>
                        <a:prstGeom prst="rect">
                          <a:avLst/>
                        </a:prstGeom>
                        <a:solidFill>
                          <a:srgbClr val="0000CC"/>
                        </a:solidFill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0129394"/>
                </p:ext>
              </p:extLst>
            </p:nvPr>
          </p:nvGraphicFramePr>
          <p:xfrm>
            <a:off x="336550" y="2678113"/>
            <a:ext cx="1308100" cy="827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030" name="Equation" r:id="rId18" imgW="393480" imgH="228600" progId="Equation.DSMT4">
                    <p:embed/>
                  </p:oleObj>
                </mc:Choice>
                <mc:Fallback>
                  <p:oleObj name="Equation" r:id="rId18" imgW="393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550" y="2678113"/>
                          <a:ext cx="1308100" cy="827087"/>
                        </a:xfrm>
                        <a:prstGeom prst="rect">
                          <a:avLst/>
                        </a:prstGeom>
                        <a:solidFill>
                          <a:srgbClr val="0000CC"/>
                        </a:solidFill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0134974"/>
                </p:ext>
              </p:extLst>
            </p:nvPr>
          </p:nvGraphicFramePr>
          <p:xfrm>
            <a:off x="434975" y="4273550"/>
            <a:ext cx="1111250" cy="83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031" name="Equation" r:id="rId20" imgW="368280" imgH="253800" progId="Equation.DSMT4">
                    <p:embed/>
                  </p:oleObj>
                </mc:Choice>
                <mc:Fallback>
                  <p:oleObj name="Equation" r:id="rId20" imgW="36828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975" y="4273550"/>
                          <a:ext cx="1111250" cy="831850"/>
                        </a:xfrm>
                        <a:prstGeom prst="rect">
                          <a:avLst/>
                        </a:prstGeom>
                        <a:solidFill>
                          <a:srgbClr val="0000CC"/>
                        </a:solidFill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9120690"/>
                </p:ext>
              </p:extLst>
            </p:nvPr>
          </p:nvGraphicFramePr>
          <p:xfrm>
            <a:off x="304800" y="5791200"/>
            <a:ext cx="13716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032" name="Equation" r:id="rId22" imgW="406080" imgH="228600" progId="Equation.DSMT4">
                    <p:embed/>
                  </p:oleObj>
                </mc:Choice>
                <mc:Fallback>
                  <p:oleObj name="Equation" r:id="rId22" imgW="4060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" y="5791200"/>
                          <a:ext cx="1371600" cy="838200"/>
                        </a:xfrm>
                        <a:prstGeom prst="rect">
                          <a:avLst/>
                        </a:prstGeom>
                        <a:solidFill>
                          <a:srgbClr val="0000CC"/>
                        </a:solidFill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0" name="Straight Arrow Connector 29"/>
            <p:cNvCxnSpPr/>
            <p:nvPr/>
          </p:nvCxnSpPr>
          <p:spPr>
            <a:xfrm>
              <a:off x="1003301" y="1905000"/>
              <a:ext cx="0" cy="762000"/>
            </a:xfrm>
            <a:prstGeom prst="straightConnector1">
              <a:avLst/>
            </a:prstGeom>
            <a:ln w="571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990600" y="3505200"/>
              <a:ext cx="0" cy="762000"/>
            </a:xfrm>
            <a:prstGeom prst="straightConnector1">
              <a:avLst/>
            </a:prstGeom>
            <a:ln w="571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990600" y="5029200"/>
              <a:ext cx="0" cy="762000"/>
            </a:xfrm>
            <a:prstGeom prst="straightConnector1">
              <a:avLst/>
            </a:prstGeom>
            <a:ln w="5715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1752601" y="914400"/>
            <a:ext cx="7391400" cy="4495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grpSp>
        <p:nvGrpSpPr>
          <p:cNvPr id="14342" name="Group 14341"/>
          <p:cNvGrpSpPr/>
          <p:nvPr/>
        </p:nvGrpSpPr>
        <p:grpSpPr>
          <a:xfrm>
            <a:off x="3352800" y="1295400"/>
            <a:ext cx="5003875" cy="3425126"/>
            <a:chOff x="3885303" y="1819591"/>
            <a:chExt cx="3810897" cy="2235748"/>
          </a:xfrm>
        </p:grpSpPr>
        <p:grpSp>
          <p:nvGrpSpPr>
            <p:cNvPr id="53" name="Group 52"/>
            <p:cNvGrpSpPr/>
            <p:nvPr/>
          </p:nvGrpSpPr>
          <p:grpSpPr>
            <a:xfrm>
              <a:off x="3885303" y="1819591"/>
              <a:ext cx="3810897" cy="2235748"/>
              <a:chOff x="489850" y="3735924"/>
              <a:chExt cx="3276034" cy="2076194"/>
            </a:xfrm>
          </p:grpSpPr>
          <p:sp>
            <p:nvSpPr>
              <p:cNvPr id="54" name="Flowchart: Merge 53"/>
              <p:cNvSpPr/>
              <p:nvPr/>
            </p:nvSpPr>
            <p:spPr>
              <a:xfrm>
                <a:off x="3494714" y="3820641"/>
                <a:ext cx="271170" cy="213330"/>
              </a:xfrm>
              <a:prstGeom prst="flowChartMerge">
                <a:avLst/>
              </a:prstGeom>
              <a:solidFill>
                <a:srgbClr val="3301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57" name="Explosion 1 56"/>
              <p:cNvSpPr/>
              <p:nvPr/>
            </p:nvSpPr>
            <p:spPr>
              <a:xfrm>
                <a:off x="489850" y="3735924"/>
                <a:ext cx="304800" cy="228600"/>
              </a:xfrm>
              <a:prstGeom prst="irregularSeal1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1278021" y="5801380"/>
                <a:ext cx="457200" cy="0"/>
              </a:xfrm>
              <a:prstGeom prst="line">
                <a:avLst/>
              </a:prstGeom>
              <a:ln w="38100">
                <a:solidFill>
                  <a:srgbClr val="0000CC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894117" y="4734580"/>
                <a:ext cx="457200" cy="0"/>
              </a:xfrm>
              <a:prstGeom prst="line">
                <a:avLst/>
              </a:prstGeom>
              <a:ln w="38100">
                <a:solidFill>
                  <a:srgbClr val="0000CC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>
                <a:off x="642250" y="3945679"/>
                <a:ext cx="903534" cy="1866439"/>
              </a:xfrm>
              <a:prstGeom prst="straightConnector1">
                <a:avLst/>
              </a:prstGeom>
              <a:ln w="38100">
                <a:solidFill>
                  <a:srgbClr val="0000CC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flipV="1">
                <a:off x="1545482" y="3823219"/>
                <a:ext cx="1110351" cy="1978162"/>
              </a:xfrm>
              <a:prstGeom prst="straightConnector1">
                <a:avLst/>
              </a:prstGeom>
              <a:ln w="38100">
                <a:solidFill>
                  <a:srgbClr val="0000CC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Straight Arrow Connector 74"/>
            <p:cNvCxnSpPr/>
            <p:nvPr/>
          </p:nvCxnSpPr>
          <p:spPr>
            <a:xfrm flipV="1">
              <a:off x="6365460" y="2096632"/>
              <a:ext cx="1173019" cy="1929744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5334000" y="1966281"/>
              <a:ext cx="1033266" cy="2072319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tangle 42"/>
          <p:cNvSpPr/>
          <p:nvPr/>
        </p:nvSpPr>
        <p:spPr>
          <a:xfrm>
            <a:off x="6019800" y="4876800"/>
            <a:ext cx="3191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Weglein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al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2003 )</a:t>
            </a: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en-US" sz="36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Workflow</a:t>
            </a:r>
            <a:r>
              <a:rPr lang="en-US" altLang="en-US" sz="3600" dirty="0" smtClean="0">
                <a:latin typeface="Arial" charset="0"/>
                <a:cs typeface="Arial" charset="0"/>
              </a:rPr>
              <a:t>: </a:t>
            </a:r>
            <a:r>
              <a:rPr lang="en-US" altLang="en-US" sz="3100" dirty="0" smtClean="0">
                <a:latin typeface="Arial" charset="0"/>
                <a:cs typeface="Arial" charset="0"/>
              </a:rPr>
              <a:t>testing ISS attenuator with data        experienced absorption and dispersion</a:t>
            </a:r>
          </a:p>
        </p:txBody>
      </p:sp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86044"/>
              </p:ext>
            </p:extLst>
          </p:nvPr>
        </p:nvGraphicFramePr>
        <p:xfrm>
          <a:off x="1827071" y="4800600"/>
          <a:ext cx="7316929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33" name="Equation" r:id="rId24" imgW="2946240" imgH="736560" progId="Equation.DSMT4">
                  <p:embed/>
                </p:oleObj>
              </mc:Choice>
              <mc:Fallback>
                <p:oleObj name="Equation" r:id="rId24" imgW="29462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071" y="4800600"/>
                        <a:ext cx="7316929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Connector 38"/>
          <p:cNvCxnSpPr/>
          <p:nvPr/>
        </p:nvCxnSpPr>
        <p:spPr>
          <a:xfrm>
            <a:off x="6312064" y="4700016"/>
            <a:ext cx="698336" cy="0"/>
          </a:xfrm>
          <a:prstGeom prst="line">
            <a:avLst/>
          </a:prstGeom>
          <a:ln w="38100">
            <a:solidFill>
              <a:srgbClr val="0000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851607" y="1524000"/>
            <a:ext cx="701593" cy="13500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5294436" y="1453123"/>
            <a:ext cx="592014" cy="13853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79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latin typeface="Arial" charset="0"/>
                <a:cs typeface="Arial" charset="0"/>
              </a:rPr>
              <a:t>Internal multiple with Q</a:t>
            </a:r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C56F7E-EF7C-437D-A92D-EC27BD73B35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altLang="en-US" smtClean="0"/>
          </a:p>
        </p:txBody>
      </p:sp>
      <p:sp>
        <p:nvSpPr>
          <p:cNvPr id="11269" name="Rectangle 1"/>
          <p:cNvSpPr>
            <a:spLocks noChangeArrowheads="1"/>
          </p:cNvSpPr>
          <p:nvPr/>
        </p:nvSpPr>
        <p:spPr bwMode="auto">
          <a:xfrm>
            <a:off x="4724400" y="1452563"/>
            <a:ext cx="18229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  <a:latin typeface="Arial" charset="0"/>
              </a:rPr>
              <a:t>Predicted</a:t>
            </a:r>
            <a:endParaRPr lang="en-US" alt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3733800"/>
            <a:ext cx="9144000" cy="0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55761"/>
              </p:ext>
            </p:extLst>
          </p:nvPr>
        </p:nvGraphicFramePr>
        <p:xfrm>
          <a:off x="0" y="1600200"/>
          <a:ext cx="9220200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9" name="Equation" r:id="rId4" imgW="3873500" imgH="711200" progId="Equation.DSMT4">
                  <p:embed/>
                </p:oleObj>
              </mc:Choice>
              <mc:Fallback>
                <p:oleObj name="Equation" r:id="rId4" imgW="3873500" imgH="71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00200"/>
                        <a:ext cx="9220200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26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latin typeface="Arial" charset="0"/>
                <a:cs typeface="Arial" charset="0"/>
              </a:rPr>
              <a:t>Internal multiple with Q</a:t>
            </a:r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C56F7E-EF7C-437D-A92D-EC27BD73B35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altLang="en-US" smtClean="0"/>
          </a:p>
        </p:txBody>
      </p:sp>
      <p:sp>
        <p:nvSpPr>
          <p:cNvPr id="11269" name="Rectangle 1"/>
          <p:cNvSpPr>
            <a:spLocks noChangeArrowheads="1"/>
          </p:cNvSpPr>
          <p:nvPr/>
        </p:nvSpPr>
        <p:spPr bwMode="auto">
          <a:xfrm>
            <a:off x="4724400" y="1452563"/>
            <a:ext cx="18229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  <a:latin typeface="Arial" charset="0"/>
              </a:rPr>
              <a:t>Predicted</a:t>
            </a:r>
            <a:endParaRPr lang="en-US" altLang="en-US" sz="2800" dirty="0"/>
          </a:p>
        </p:txBody>
      </p:sp>
      <p:graphicFrame>
        <p:nvGraphicFramePr>
          <p:cNvPr id="11270" name="Object 2"/>
          <p:cNvGraphicFramePr>
            <a:graphicFrameLocks noChangeAspect="1"/>
          </p:cNvGraphicFramePr>
          <p:nvPr/>
        </p:nvGraphicFramePr>
        <p:xfrm>
          <a:off x="103188" y="4495800"/>
          <a:ext cx="9040812" cy="177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30" name="Equation" r:id="rId4" imgW="3632200" imgH="711200" progId="Equation.DSMT4">
                  <p:embed/>
                </p:oleObj>
              </mc:Choice>
              <mc:Fallback>
                <p:oleObj name="Equation" r:id="rId4" imgW="36322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8" y="4495800"/>
                        <a:ext cx="9040812" cy="177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4953000" y="4413250"/>
            <a:ext cx="12843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solidFill>
                  <a:srgbClr val="0000CC"/>
                </a:solidFill>
                <a:latin typeface="Arial" charset="0"/>
              </a:rPr>
              <a:t>Actual</a:t>
            </a:r>
            <a:endParaRPr lang="en-US" altLang="en-US" sz="2800" dirty="0">
              <a:solidFill>
                <a:srgbClr val="0000CC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3733800"/>
            <a:ext cx="9144000" cy="0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4114800"/>
            <a:ext cx="9144000" cy="0"/>
          </a:xfrm>
          <a:prstGeom prst="line">
            <a:avLst/>
          </a:prstGeom>
          <a:ln w="50800"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55761"/>
              </p:ext>
            </p:extLst>
          </p:nvPr>
        </p:nvGraphicFramePr>
        <p:xfrm>
          <a:off x="0" y="1600200"/>
          <a:ext cx="9220200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31" name="Equation" r:id="rId6" imgW="3873500" imgH="711200" progId="Equation.DSMT4">
                  <p:embed/>
                </p:oleObj>
              </mc:Choice>
              <mc:Fallback>
                <p:oleObj name="Equation" r:id="rId6" imgW="3873500" imgH="71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00200"/>
                        <a:ext cx="9220200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635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b="1" dirty="0" smtClean="0">
                <a:latin typeface="Arial" charset="0"/>
                <a:cs typeface="Arial" charset="0"/>
              </a:rPr>
              <a:t>Relation:</a:t>
            </a:r>
            <a:r>
              <a:rPr lang="en-US" altLang="en-US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3600" b="1" dirty="0">
                <a:solidFill>
                  <a:srgbClr val="0000CC"/>
                </a:solidFill>
              </a:rPr>
              <a:t>Predicted </a:t>
            </a:r>
            <a:r>
              <a:rPr lang="en-US" sz="3600" b="1" dirty="0" smtClean="0">
                <a:solidFill>
                  <a:srgbClr val="0000CC"/>
                </a:solidFill>
              </a:rPr>
              <a:t>&amp; Actual</a:t>
            </a:r>
            <a:endParaRPr lang="en-US" altLang="en-US" sz="3600" dirty="0" smtClean="0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20483" name="Slide Number Placeholder 6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C414D7-0C18-4E99-BBAE-54B978C85CE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altLang="en-US" smtClean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3400" y="1066800"/>
            <a:ext cx="16157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dirty="0" smtClean="0">
                <a:latin typeface="Arial" charset="0"/>
              </a:rPr>
              <a:t>With  </a:t>
            </a:r>
            <a:r>
              <a:rPr lang="en-US" altLang="en-US" sz="3200" b="1" dirty="0">
                <a:latin typeface="Arial" charset="0"/>
              </a:rPr>
              <a:t>Q</a:t>
            </a:r>
            <a:endParaRPr lang="en-US" altLang="en-US" sz="32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721515"/>
              </p:ext>
            </p:extLst>
          </p:nvPr>
        </p:nvGraphicFramePr>
        <p:xfrm>
          <a:off x="533400" y="1676400"/>
          <a:ext cx="805497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55" name="Equation" r:id="rId4" imgW="2679480" imgH="482400" progId="Equation.DSMT4">
                  <p:embed/>
                </p:oleObj>
              </mc:Choice>
              <mc:Fallback>
                <p:oleObj name="Equation" r:id="rId4" imgW="2679480" imgH="482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805497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prstDash val="lgDashDot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13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457200" y="1135707"/>
            <a:ext cx="8382000" cy="4884093"/>
            <a:chOff x="1066800" y="1180306"/>
            <a:chExt cx="6507480" cy="4458494"/>
          </a:xfrm>
        </p:grpSpPr>
        <p:grpSp>
          <p:nvGrpSpPr>
            <p:cNvPr id="57" name="Group 56"/>
            <p:cNvGrpSpPr/>
            <p:nvPr/>
          </p:nvGrpSpPr>
          <p:grpSpPr>
            <a:xfrm>
              <a:off x="1066800" y="1180306"/>
              <a:ext cx="6507480" cy="4458494"/>
              <a:chOff x="609600" y="1180306"/>
              <a:chExt cx="6507480" cy="445849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09600" y="1221432"/>
                <a:ext cx="6400800" cy="270286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09600" y="3160931"/>
                <a:ext cx="6400800" cy="2477869"/>
              </a:xfrm>
              <a:prstGeom prst="rect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Explosion 1 8"/>
              <p:cNvSpPr/>
              <p:nvPr/>
            </p:nvSpPr>
            <p:spPr>
              <a:xfrm>
                <a:off x="1325880" y="1371600"/>
                <a:ext cx="381000" cy="395729"/>
              </a:xfrm>
              <a:prstGeom prst="irregularSeal1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3" name="TextBox 5"/>
              <p:cNvSpPr txBox="1"/>
              <p:nvPr/>
            </p:nvSpPr>
            <p:spPr>
              <a:xfrm>
                <a:off x="5577840" y="1180306"/>
                <a:ext cx="1524000" cy="477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Water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Flowchart: Merge 14"/>
              <p:cNvSpPr/>
              <p:nvPr/>
            </p:nvSpPr>
            <p:spPr>
              <a:xfrm>
                <a:off x="4297680" y="1490322"/>
                <a:ext cx="411480" cy="445414"/>
              </a:xfrm>
              <a:prstGeom prst="flowChartMerge">
                <a:avLst/>
              </a:prstGeom>
              <a:solidFill>
                <a:srgbClr val="FFFF0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8" name="TextBox 5"/>
              <p:cNvSpPr txBox="1"/>
              <p:nvPr/>
            </p:nvSpPr>
            <p:spPr>
              <a:xfrm>
                <a:off x="5593080" y="5003864"/>
                <a:ext cx="1524000" cy="477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Earth</a:t>
                </a:r>
                <a:endPara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Wave 26"/>
              <p:cNvSpPr/>
              <p:nvPr/>
            </p:nvSpPr>
            <p:spPr>
              <a:xfrm>
                <a:off x="609600" y="2743200"/>
                <a:ext cx="6400800" cy="1505635"/>
              </a:xfrm>
              <a:prstGeom prst="wav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045426" y="1767329"/>
              <a:ext cx="2910295" cy="2233172"/>
              <a:chOff x="1618706" y="1767329"/>
              <a:chExt cx="2910295" cy="2233172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1618706" y="1767329"/>
                <a:ext cx="667294" cy="2156971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flipV="1">
                <a:off x="2286000" y="2819400"/>
                <a:ext cx="542960" cy="1072162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2828960" y="2845814"/>
                <a:ext cx="447640" cy="1154687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V="1">
                <a:off x="3276600" y="1905000"/>
                <a:ext cx="1252401" cy="20955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9740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b="1" dirty="0" smtClean="0">
                <a:latin typeface="Arial" charset="0"/>
                <a:cs typeface="Arial" charset="0"/>
              </a:rPr>
              <a:t>Relation: </a:t>
            </a:r>
            <a:r>
              <a:rPr lang="en-US" sz="3600" b="1" dirty="0" smtClean="0">
                <a:solidFill>
                  <a:srgbClr val="0000CC"/>
                </a:solidFill>
              </a:rPr>
              <a:t>Predicted &amp; Actual</a:t>
            </a:r>
            <a:endParaRPr lang="en-US" altLang="en-US" sz="3600" dirty="0" smtClean="0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20483" name="Slide Number Placeholder 6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C414D7-0C18-4E99-BBAE-54B978C85CE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altLang="en-US" smtClean="0"/>
          </a:p>
        </p:txBody>
      </p:sp>
      <p:graphicFrame>
        <p:nvGraphicFramePr>
          <p:cNvPr id="1229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721515"/>
              </p:ext>
            </p:extLst>
          </p:nvPr>
        </p:nvGraphicFramePr>
        <p:xfrm>
          <a:off x="533400" y="1676400"/>
          <a:ext cx="805497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59" name="Equation" r:id="rId4" imgW="2679480" imgH="482400" progId="Equation.DSMT4">
                  <p:embed/>
                </p:oleObj>
              </mc:Choice>
              <mc:Fallback>
                <p:oleObj name="Equation" r:id="rId4" imgW="26794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805497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prstDash val="lgDashDot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1"/>
          <p:cNvSpPr>
            <a:spLocks noChangeArrowheads="1"/>
          </p:cNvSpPr>
          <p:nvPr/>
        </p:nvSpPr>
        <p:spPr bwMode="auto">
          <a:xfrm>
            <a:off x="533400" y="1066800"/>
            <a:ext cx="16157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Arial" charset="0"/>
              </a:rPr>
              <a:t>With </a:t>
            </a:r>
            <a:r>
              <a:rPr lang="en-US" altLang="en-US" sz="3200" b="1" dirty="0" smtClean="0">
                <a:latin typeface="Arial" charset="0"/>
              </a:rPr>
              <a:t> Q</a:t>
            </a:r>
            <a:endParaRPr lang="en-US" altLang="en-US" sz="3200" dirty="0"/>
          </a:p>
        </p:txBody>
      </p:sp>
      <p:graphicFrame>
        <p:nvGraphicFramePr>
          <p:cNvPr id="122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241732"/>
              </p:ext>
            </p:extLst>
          </p:nvPr>
        </p:nvGraphicFramePr>
        <p:xfrm>
          <a:off x="533400" y="5257800"/>
          <a:ext cx="42005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60" name="Equation" r:id="rId6" imgW="1396800" imgH="228600" progId="Equation.DSMT4">
                  <p:embed/>
                </p:oleObj>
              </mc:Choice>
              <mc:Fallback>
                <p:oleObj name="Equation" r:id="rId6" imgW="139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257800"/>
                        <a:ext cx="42005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prstDash val="lgDashDot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3400" y="4139625"/>
            <a:ext cx="22521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dirty="0" smtClean="0">
                <a:latin typeface="Arial" charset="0"/>
              </a:rPr>
              <a:t>Without  Q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946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b="1" dirty="0" smtClean="0">
                <a:latin typeface="Arial" charset="0"/>
                <a:cs typeface="Arial" charset="0"/>
              </a:rPr>
              <a:t>Transmission loss </a:t>
            </a:r>
            <a:r>
              <a:rPr lang="en-US" altLang="en-US" sz="3600" b="1" dirty="0" smtClean="0">
                <a:solidFill>
                  <a:srgbClr val="0000CC"/>
                </a:solidFill>
                <a:latin typeface="Arial" charset="0"/>
              </a:rPr>
              <a:t>without Q</a:t>
            </a:r>
            <a:endParaRPr lang="en-US" altLang="en-US" sz="3600" b="1" dirty="0" smtClean="0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Slide Number Placeholder 6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086706-BEB0-4C76-BE9A-7CF59292584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altLang="en-US" smtClean="0"/>
          </a:p>
        </p:txBody>
      </p:sp>
      <p:graphicFrame>
        <p:nvGraphicFramePr>
          <p:cNvPr id="1435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028452"/>
              </p:ext>
            </p:extLst>
          </p:nvPr>
        </p:nvGraphicFramePr>
        <p:xfrm>
          <a:off x="2133600" y="1676400"/>
          <a:ext cx="42005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21" name="Equation" r:id="rId4" imgW="1397000" imgH="228600" progId="Equation.DSMT4">
                  <p:embed/>
                </p:oleObj>
              </mc:Choice>
              <mc:Fallback>
                <p:oleObj name="Equation" r:id="rId4" imgW="1397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76400"/>
                        <a:ext cx="42005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prstDash val="lgDashDot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762000" y="3352800"/>
            <a:ext cx="7086600" cy="2058988"/>
            <a:chOff x="762000" y="3352800"/>
            <a:chExt cx="7086600" cy="205898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762000" y="4114800"/>
              <a:ext cx="708660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62000" y="5411788"/>
              <a:ext cx="708660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697288" y="4114800"/>
              <a:ext cx="569912" cy="12969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4267200" y="3352800"/>
              <a:ext cx="815975" cy="20574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286000" y="3352800"/>
              <a:ext cx="860425" cy="20589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3146425" y="4114800"/>
              <a:ext cx="550863" cy="12969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aphicFrame>
          <p:nvGraphicFramePr>
            <p:cNvPr id="22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9501835"/>
                </p:ext>
              </p:extLst>
            </p:nvPr>
          </p:nvGraphicFramePr>
          <p:xfrm>
            <a:off x="1981200" y="4024313"/>
            <a:ext cx="614363" cy="738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22" name="Equation" r:id="rId6" imgW="190500" imgH="228600" progId="Equation.DSMT4">
                    <p:embed/>
                  </p:oleObj>
                </mc:Choice>
                <mc:Fallback>
                  <p:oleObj name="Equation" r:id="rId6" imgW="1905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200" y="4024313"/>
                          <a:ext cx="614363" cy="738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7822844"/>
                </p:ext>
              </p:extLst>
            </p:nvPr>
          </p:nvGraphicFramePr>
          <p:xfrm>
            <a:off x="4876800" y="4038600"/>
            <a:ext cx="655638" cy="738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23" name="Equation" r:id="rId8" imgW="203112" imgH="228501" progId="Equation.DSMT4">
                    <p:embed/>
                  </p:oleObj>
                </mc:Choice>
                <mc:Fallback>
                  <p:oleObj name="Equation" r:id="rId8" imgW="203112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4038600"/>
                          <a:ext cx="655638" cy="738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379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b="1" dirty="0" smtClean="0">
                <a:latin typeface="Arial" charset="0"/>
                <a:cs typeface="Arial" charset="0"/>
              </a:rPr>
              <a:t>Transmission loss </a:t>
            </a:r>
            <a:r>
              <a:rPr lang="en-US" altLang="en-US" sz="3600" b="1" dirty="0">
                <a:solidFill>
                  <a:srgbClr val="0000CC"/>
                </a:solidFill>
                <a:latin typeface="Arial" charset="0"/>
              </a:rPr>
              <a:t>w</a:t>
            </a:r>
            <a:r>
              <a:rPr lang="en-US" altLang="en-US" sz="3600" b="1" dirty="0" smtClean="0">
                <a:solidFill>
                  <a:srgbClr val="0000CC"/>
                </a:solidFill>
                <a:latin typeface="Arial" charset="0"/>
              </a:rPr>
              <a:t>ith </a:t>
            </a:r>
            <a:r>
              <a:rPr lang="en-US" altLang="en-US" sz="3600" b="1" dirty="0">
                <a:solidFill>
                  <a:srgbClr val="0000CC"/>
                </a:solidFill>
                <a:latin typeface="Arial" charset="0"/>
              </a:rPr>
              <a:t>Q</a:t>
            </a:r>
            <a:endParaRPr lang="en-US" altLang="en-US" sz="3600" b="1" dirty="0" smtClean="0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23555" name="Slide Number Placeholder 6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D1C6C6-F90F-41E8-92EA-4B9C48096B9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altLang="en-US" smtClean="0"/>
          </a:p>
        </p:txBody>
      </p:sp>
      <p:graphicFrame>
        <p:nvGraphicFramePr>
          <p:cNvPr id="1332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199335"/>
              </p:ext>
            </p:extLst>
          </p:nvPr>
        </p:nvGraphicFramePr>
        <p:xfrm>
          <a:off x="479425" y="1219200"/>
          <a:ext cx="805497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23" name="Equation" r:id="rId4" imgW="2679700" imgH="482600" progId="Equation.DSMT4">
                  <p:embed/>
                </p:oleObj>
              </mc:Choice>
              <mc:Fallback>
                <p:oleObj name="Equation" r:id="rId4" imgW="26797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1219200"/>
                        <a:ext cx="805497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prstDash val="lgDashDot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762000" y="2925763"/>
            <a:ext cx="7086600" cy="2486025"/>
            <a:chOff x="762000" y="2925763"/>
            <a:chExt cx="7086600" cy="2486025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62000" y="4114800"/>
              <a:ext cx="708660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62000" y="5411788"/>
              <a:ext cx="708660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697288" y="4114800"/>
              <a:ext cx="569912" cy="12969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4267200" y="3352800"/>
              <a:ext cx="815975" cy="20574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286000" y="3352800"/>
              <a:ext cx="860425" cy="20589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3146425" y="4114800"/>
              <a:ext cx="550863" cy="12969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aphicFrame>
          <p:nvGraphicFramePr>
            <p:cNvPr id="13322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9114682"/>
                </p:ext>
              </p:extLst>
            </p:nvPr>
          </p:nvGraphicFramePr>
          <p:xfrm>
            <a:off x="1981200" y="4024313"/>
            <a:ext cx="614363" cy="738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524" name="Equation" r:id="rId6" imgW="190500" imgH="228600" progId="Equation.DSMT4">
                    <p:embed/>
                  </p:oleObj>
                </mc:Choice>
                <mc:Fallback>
                  <p:oleObj name="Equation" r:id="rId6" imgW="1905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200" y="4024313"/>
                          <a:ext cx="614363" cy="738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3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8828945"/>
                </p:ext>
              </p:extLst>
            </p:nvPr>
          </p:nvGraphicFramePr>
          <p:xfrm>
            <a:off x="4876800" y="4038600"/>
            <a:ext cx="655638" cy="738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525" name="Equation" r:id="rId8" imgW="203112" imgH="228501" progId="Equation.DSMT4">
                    <p:embed/>
                  </p:oleObj>
                </mc:Choice>
                <mc:Fallback>
                  <p:oleObj name="Equation" r:id="rId8" imgW="203112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4038600"/>
                          <a:ext cx="655638" cy="738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5594405"/>
                </p:ext>
              </p:extLst>
            </p:nvPr>
          </p:nvGraphicFramePr>
          <p:xfrm>
            <a:off x="1066800" y="2925763"/>
            <a:ext cx="766763" cy="1189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526" name="Equation" r:id="rId10" imgW="139680" imgH="215640" progId="Equation.DSMT4">
                    <p:embed/>
                  </p:oleObj>
                </mc:Choice>
                <mc:Fallback>
                  <p:oleObj name="Equation" r:id="rId10" imgW="13968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800" y="2925763"/>
                          <a:ext cx="766763" cy="1189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329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 smtClean="0">
                <a:latin typeface="Arial" charset="0"/>
                <a:cs typeface="Arial" charset="0"/>
              </a:rPr>
              <a:t>Outline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355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altLang="en-US" b="1" dirty="0" err="1" smtClean="0">
                <a:solidFill>
                  <a:schemeClr val="bg1">
                    <a:lumMod val="95000"/>
                  </a:schemeClr>
                </a:solidFill>
                <a:latin typeface="Arial" charset="0"/>
                <a:cs typeface="Arial" charset="0"/>
              </a:rPr>
              <a:t>Wavefield</a:t>
            </a:r>
            <a:r>
              <a:rPr lang="en-US" altLang="en-US" b="1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cs typeface="Arial" charset="0"/>
              </a:rPr>
              <a:t> expression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endParaRPr lang="en-US" altLang="en-US" b="1" dirty="0" smtClean="0">
              <a:solidFill>
                <a:schemeClr val="bg1">
                  <a:lumMod val="9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b="1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cs typeface="Arial" charset="0"/>
              </a:rPr>
              <a:t> Examination of ISS attenuation  algorithm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endParaRPr lang="en-US" altLang="en-US" b="1" dirty="0" smtClean="0">
              <a:solidFill>
                <a:schemeClr val="bg1">
                  <a:lumMod val="9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b="1" dirty="0" smtClean="0">
                <a:latin typeface="Arial" charset="0"/>
                <a:cs typeface="Arial" charset="0"/>
              </a:rPr>
              <a:t> Numerical evaluation</a:t>
            </a: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F7D75F-93B7-4F2D-8C84-FFD42088FCB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068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latin typeface="Arial" charset="0"/>
                <a:cs typeface="Arial" charset="0"/>
              </a:rPr>
              <a:t>Numerical evaluation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B2F940-5098-4D5B-BA7D-9A021F90013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altLang="en-US" smtClean="0"/>
          </a:p>
        </p:txBody>
      </p:sp>
      <p:sp>
        <p:nvSpPr>
          <p:cNvPr id="15365" name="Rectangle 1"/>
          <p:cNvSpPr>
            <a:spLocks noChangeArrowheads="1"/>
          </p:cNvSpPr>
          <p:nvPr/>
        </p:nvSpPr>
        <p:spPr bwMode="auto">
          <a:xfrm>
            <a:off x="2473907" y="5267980"/>
            <a:ext cx="38913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Arial" charset="0"/>
              </a:rPr>
              <a:t>Two-reflector </a:t>
            </a:r>
            <a:r>
              <a:rPr lang="en-US" altLang="en-US" sz="2800" b="1" dirty="0" smtClean="0">
                <a:latin typeface="Arial" charset="0"/>
              </a:rPr>
              <a:t>model  I</a:t>
            </a:r>
            <a:endParaRPr lang="en-US" altLang="en-US" sz="2800" b="1" dirty="0"/>
          </a:p>
        </p:txBody>
      </p:sp>
      <p:grpSp>
        <p:nvGrpSpPr>
          <p:cNvPr id="37" name="Group 36"/>
          <p:cNvGrpSpPr/>
          <p:nvPr/>
        </p:nvGrpSpPr>
        <p:grpSpPr>
          <a:xfrm>
            <a:off x="152400" y="1676399"/>
            <a:ext cx="9144000" cy="3200401"/>
            <a:chOff x="152400" y="1676399"/>
            <a:chExt cx="9144000" cy="3200401"/>
          </a:xfrm>
        </p:grpSpPr>
        <p:sp>
          <p:nvSpPr>
            <p:cNvPr id="38" name="TextBox 35"/>
            <p:cNvSpPr txBox="1">
              <a:spLocks noChangeArrowheads="1"/>
            </p:cNvSpPr>
            <p:nvPr/>
          </p:nvSpPr>
          <p:spPr bwMode="auto">
            <a:xfrm>
              <a:off x="5715000" y="4476690"/>
              <a:ext cx="353695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 b="1" dirty="0"/>
                <a:t>C</a:t>
              </a:r>
              <a:r>
                <a:rPr lang="en-US" altLang="en-US" sz="2000" b="1" baseline="-25000" dirty="0"/>
                <a:t>3</a:t>
              </a:r>
              <a:r>
                <a:rPr lang="en-US" altLang="en-US" sz="2000" b="1" dirty="0"/>
                <a:t>=6000m/s      </a:t>
              </a:r>
              <a:r>
                <a:rPr lang="en-US" altLang="en-US" sz="2000" b="1" dirty="0" smtClean="0"/>
                <a:t>Q</a:t>
              </a:r>
              <a:r>
                <a:rPr lang="en-US" altLang="en-US" sz="2000" b="1" baseline="-25000" dirty="0" smtClean="0"/>
                <a:t>3</a:t>
              </a:r>
              <a:r>
                <a:rPr lang="en-US" altLang="en-US" sz="2000" b="1" dirty="0" smtClean="0"/>
                <a:t>=80</a:t>
              </a:r>
              <a:endParaRPr lang="en-US" altLang="en-US" sz="2000" b="1" dirty="0"/>
            </a:p>
          </p:txBody>
        </p:sp>
        <p:sp>
          <p:nvSpPr>
            <p:cNvPr id="39" name="TextBox 35"/>
            <p:cNvSpPr txBox="1">
              <a:spLocks noChangeArrowheads="1"/>
            </p:cNvSpPr>
            <p:nvPr/>
          </p:nvSpPr>
          <p:spPr bwMode="auto">
            <a:xfrm>
              <a:off x="5759443" y="3486090"/>
              <a:ext cx="353695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 b="1" dirty="0" smtClean="0"/>
                <a:t>C</a:t>
              </a:r>
              <a:r>
                <a:rPr lang="en-US" altLang="en-US" sz="2000" b="1" baseline="-25000" dirty="0"/>
                <a:t>2</a:t>
              </a:r>
              <a:r>
                <a:rPr lang="en-US" altLang="en-US" sz="2000" b="1" dirty="0" smtClean="0"/>
                <a:t>=2500m/s      Q</a:t>
              </a:r>
              <a:r>
                <a:rPr lang="en-US" altLang="en-US" sz="2000" b="1" baseline="-25000" dirty="0"/>
                <a:t>2</a:t>
              </a:r>
              <a:r>
                <a:rPr lang="en-US" altLang="en-US" sz="2000" b="1" dirty="0" smtClean="0"/>
                <a:t>=</a:t>
              </a:r>
              <a:r>
                <a:rPr lang="en-US" altLang="en-US" sz="2000" b="1" dirty="0" smtClean="0">
                  <a:solidFill>
                    <a:srgbClr val="FF0000"/>
                  </a:solidFill>
                </a:rPr>
                <a:t>100</a:t>
              </a:r>
              <a:endParaRPr lang="en-US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5"/>
            <p:cNvSpPr txBox="1">
              <a:spLocks noChangeArrowheads="1"/>
            </p:cNvSpPr>
            <p:nvPr/>
          </p:nvSpPr>
          <p:spPr bwMode="auto">
            <a:xfrm>
              <a:off x="5759443" y="2514600"/>
              <a:ext cx="353695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lnSpc>
                  <a:spcPct val="150000"/>
                </a:lnSpc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 b="1" dirty="0" smtClean="0"/>
                <a:t>C</a:t>
              </a:r>
              <a:r>
                <a:rPr lang="en-US" altLang="en-US" sz="2000" b="1" baseline="-25000" dirty="0"/>
                <a:t>1</a:t>
              </a:r>
              <a:r>
                <a:rPr lang="en-US" altLang="en-US" sz="2000" b="1" dirty="0" smtClean="0"/>
                <a:t>=1500m/s      Q</a:t>
              </a:r>
              <a:r>
                <a:rPr lang="en-US" altLang="en-US" sz="2000" b="1" baseline="-25000" dirty="0"/>
                <a:t>1</a:t>
              </a:r>
              <a:r>
                <a:rPr lang="en-US" altLang="en-US" sz="2000" b="1" dirty="0" smtClean="0"/>
                <a:t>=100</a:t>
              </a:r>
              <a:endParaRPr lang="en-US" altLang="en-US" sz="2000" b="1" dirty="0"/>
            </a:p>
          </p:txBody>
        </p:sp>
        <p:grpSp>
          <p:nvGrpSpPr>
            <p:cNvPr id="47" name="Group 2"/>
            <p:cNvGrpSpPr>
              <a:grpSpLocks/>
            </p:cNvGrpSpPr>
            <p:nvPr/>
          </p:nvGrpSpPr>
          <p:grpSpPr bwMode="auto">
            <a:xfrm>
              <a:off x="152400" y="1676399"/>
              <a:ext cx="8534400" cy="2668588"/>
              <a:chOff x="762000" y="1675998"/>
              <a:chExt cx="8534400" cy="266899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762000" y="3009699"/>
                <a:ext cx="8534400" cy="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762000" y="4306882"/>
                <a:ext cx="8534400" cy="38106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52" name="Object 6"/>
              <p:cNvGraphicFramePr>
                <a:graphicFrameLocks noChangeAspect="1"/>
              </p:cNvGraphicFramePr>
              <p:nvPr/>
            </p:nvGraphicFramePr>
            <p:xfrm>
              <a:off x="1086644" y="1706166"/>
              <a:ext cx="722312" cy="54173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367" name="Equation" r:id="rId4" imgW="253890" imgH="190417" progId="Equation.DSMT4">
                      <p:embed/>
                    </p:oleObj>
                  </mc:Choice>
                  <mc:Fallback>
                    <p:oleObj name="Equation" r:id="rId4" imgW="253890" imgH="190417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86644" y="1706166"/>
                            <a:ext cx="722312" cy="54173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3" name="Object 5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74350809"/>
                  </p:ext>
                </p:extLst>
              </p:nvPr>
            </p:nvGraphicFramePr>
            <p:xfrm>
              <a:off x="2834392" y="1675998"/>
              <a:ext cx="747008" cy="533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368" name="Equation" r:id="rId6" imgW="266469" imgH="190335" progId="Equation.DSMT4">
                      <p:embed/>
                    </p:oleObj>
                  </mc:Choice>
                  <mc:Fallback>
                    <p:oleObj name="Equation" r:id="rId6" imgW="266469" imgH="190335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34392" y="1675998"/>
                            <a:ext cx="747008" cy="5334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4" name="Object 5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65493068"/>
                  </p:ext>
                </p:extLst>
              </p:nvPr>
            </p:nvGraphicFramePr>
            <p:xfrm>
              <a:off x="5105400" y="1752210"/>
              <a:ext cx="685800" cy="4464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369" name="Equation" r:id="rId8" imgW="253780" imgH="164957" progId="Equation.DSMT4">
                      <p:embed/>
                    </p:oleObj>
                  </mc:Choice>
                  <mc:Fallback>
                    <p:oleObj name="Equation" r:id="rId8" imgW="253780" imgH="164957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05400" y="1752210"/>
                            <a:ext cx="685800" cy="44648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55" name="Group 59"/>
              <p:cNvGrpSpPr>
                <a:grpSpLocks/>
              </p:cNvGrpSpPr>
              <p:nvPr/>
            </p:nvGrpSpPr>
            <p:grpSpPr bwMode="auto">
              <a:xfrm>
                <a:off x="1066800" y="2209479"/>
                <a:ext cx="2667000" cy="2097404"/>
                <a:chOff x="1066800" y="2209479"/>
                <a:chExt cx="2667000" cy="2096949"/>
              </a:xfrm>
            </p:grpSpPr>
            <p:grpSp>
              <p:nvGrpSpPr>
                <p:cNvPr id="61" name="Group 58"/>
                <p:cNvGrpSpPr>
                  <a:grpSpLocks/>
                </p:cNvGrpSpPr>
                <p:nvPr/>
              </p:nvGrpSpPr>
              <p:grpSpPr bwMode="auto">
                <a:xfrm>
                  <a:off x="1066800" y="2209479"/>
                  <a:ext cx="762000" cy="800047"/>
                  <a:chOff x="1066800" y="2209479"/>
                  <a:chExt cx="762000" cy="800047"/>
                </a:xfrm>
              </p:grpSpPr>
              <p:cxnSp>
                <p:nvCxnSpPr>
                  <p:cNvPr id="64" name="Straight Arrow Connector 63"/>
                  <p:cNvCxnSpPr/>
                  <p:nvPr/>
                </p:nvCxnSpPr>
                <p:spPr>
                  <a:xfrm>
                    <a:off x="1066800" y="2247576"/>
                    <a:ext cx="381000" cy="761949"/>
                  </a:xfrm>
                  <a:prstGeom prst="straightConnector1">
                    <a:avLst/>
                  </a:prstGeom>
                  <a:ln w="57150">
                    <a:solidFill>
                      <a:srgbClr val="FF0000"/>
                    </a:solidFill>
                    <a:tailEnd type="arrow" w="sm" len="sm"/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Arrow Connector 64"/>
                  <p:cNvCxnSpPr/>
                  <p:nvPr/>
                </p:nvCxnSpPr>
                <p:spPr>
                  <a:xfrm flipV="1">
                    <a:off x="1444625" y="2209479"/>
                    <a:ext cx="384175" cy="800047"/>
                  </a:xfrm>
                  <a:prstGeom prst="straightConnector1">
                    <a:avLst/>
                  </a:prstGeom>
                  <a:ln w="57150">
                    <a:solidFill>
                      <a:srgbClr val="FF0000"/>
                    </a:solidFill>
                    <a:tailEnd type="arrow" w="sm" len="sm"/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2" name="Straight Arrow Connector 61"/>
                <p:cNvCxnSpPr/>
                <p:nvPr/>
              </p:nvCxnSpPr>
              <p:spPr>
                <a:xfrm>
                  <a:off x="2286000" y="2247576"/>
                  <a:ext cx="708025" cy="2058852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arrow" w="sm" len="sm"/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Arrow Connector 62"/>
                <p:cNvCxnSpPr/>
                <p:nvPr/>
              </p:nvCxnSpPr>
              <p:spPr>
                <a:xfrm flipV="1">
                  <a:off x="2994025" y="2209479"/>
                  <a:ext cx="739775" cy="2095361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arrow" w="sm" len="sm"/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60"/>
              <p:cNvGrpSpPr>
                <a:grpSpLocks/>
              </p:cNvGrpSpPr>
              <p:nvPr/>
            </p:nvGrpSpPr>
            <p:grpSpPr bwMode="auto">
              <a:xfrm>
                <a:off x="4190999" y="2247585"/>
                <a:ext cx="2416175" cy="2097403"/>
                <a:chOff x="4191031" y="2248032"/>
                <a:chExt cx="2416023" cy="2096958"/>
              </a:xfrm>
            </p:grpSpPr>
            <p:cxnSp>
              <p:nvCxnSpPr>
                <p:cNvPr id="57" name="Straight Arrow Connector 56"/>
                <p:cNvCxnSpPr/>
                <p:nvPr/>
              </p:nvCxnSpPr>
              <p:spPr>
                <a:xfrm>
                  <a:off x="4191031" y="2286129"/>
                  <a:ext cx="707980" cy="2058861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arrow" w="sm" len="sm"/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Arrow Connector 57"/>
                <p:cNvCxnSpPr/>
                <p:nvPr/>
              </p:nvCxnSpPr>
              <p:spPr>
                <a:xfrm>
                  <a:off x="5410147" y="3009984"/>
                  <a:ext cx="457179" cy="1314369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arrow" w="sm" len="sm"/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/>
                <p:cNvCxnSpPr/>
                <p:nvPr/>
              </p:nvCxnSpPr>
              <p:spPr>
                <a:xfrm flipV="1">
                  <a:off x="5867326" y="2248032"/>
                  <a:ext cx="739728" cy="2095371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arrow" w="sm" len="sm"/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/>
                <p:cNvCxnSpPr/>
                <p:nvPr/>
              </p:nvCxnSpPr>
              <p:spPr>
                <a:xfrm flipV="1">
                  <a:off x="4899012" y="3009984"/>
                  <a:ext cx="511143" cy="1314369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arrow" w="sm" len="sm"/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404535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" name="Title 6"/>
          <p:cNvSpPr txBox="1">
            <a:spLocks noGrp="1"/>
          </p:cNvSpPr>
          <p:nvPr>
            <p:ph type="title"/>
          </p:nvPr>
        </p:nvSpPr>
        <p:spPr>
          <a:xfrm>
            <a:off x="457200" y="36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Data</a:t>
            </a:r>
            <a:r>
              <a:rPr lang="en-US" b="1" dirty="0" smtClean="0">
                <a:solidFill>
                  <a:srgbClr val="3301FA"/>
                </a:solidFill>
              </a:rPr>
              <a:t> </a:t>
            </a:r>
            <a:r>
              <a:rPr lang="en-US" b="1" dirty="0" err="1" smtClean="0"/>
              <a:t>v.s</a:t>
            </a:r>
            <a:r>
              <a:rPr lang="en-US" b="1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Prediction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1543" name="Picture 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"/>
            <a:ext cx="6477000" cy="576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" name="Group 41"/>
          <p:cNvGrpSpPr/>
          <p:nvPr/>
        </p:nvGrpSpPr>
        <p:grpSpPr>
          <a:xfrm>
            <a:off x="7391400" y="1066800"/>
            <a:ext cx="1524000" cy="4114800"/>
            <a:chOff x="7162800" y="1066800"/>
            <a:chExt cx="1524000" cy="4114800"/>
          </a:xfrm>
        </p:grpSpPr>
        <p:grpSp>
          <p:nvGrpSpPr>
            <p:cNvPr id="21566" name="Group 21565"/>
            <p:cNvGrpSpPr/>
            <p:nvPr/>
          </p:nvGrpSpPr>
          <p:grpSpPr>
            <a:xfrm>
              <a:off x="7162800" y="1066800"/>
              <a:ext cx="1524000" cy="2590800"/>
              <a:chOff x="7162800" y="1066800"/>
              <a:chExt cx="1524000" cy="2590800"/>
            </a:xfrm>
          </p:grpSpPr>
          <p:grpSp>
            <p:nvGrpSpPr>
              <p:cNvPr id="21553" name="Group 21552"/>
              <p:cNvGrpSpPr/>
              <p:nvPr/>
            </p:nvGrpSpPr>
            <p:grpSpPr>
              <a:xfrm>
                <a:off x="7162800" y="1066800"/>
                <a:ext cx="1524000" cy="1143000"/>
                <a:chOff x="7162800" y="1066800"/>
                <a:chExt cx="1524000" cy="1143000"/>
              </a:xfrm>
            </p:grpSpPr>
            <p:cxnSp>
              <p:nvCxnSpPr>
                <p:cNvPr id="43" name="Straight Connector 42"/>
                <p:cNvCxnSpPr/>
                <p:nvPr/>
              </p:nvCxnSpPr>
              <p:spPr bwMode="auto">
                <a:xfrm>
                  <a:off x="7162800" y="1866900"/>
                  <a:ext cx="1524000" cy="0"/>
                </a:xfrm>
                <a:prstGeom prst="line">
                  <a:avLst/>
                </a:prstGeom>
                <a:ln w="50800">
                  <a:solidFill>
                    <a:srgbClr val="00B05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Arrow Connector 44"/>
                <p:cNvCxnSpPr/>
                <p:nvPr/>
              </p:nvCxnSpPr>
              <p:spPr bwMode="auto">
                <a:xfrm>
                  <a:off x="7391400" y="1104900"/>
                  <a:ext cx="457200" cy="762000"/>
                </a:xfrm>
                <a:prstGeom prst="straightConnector1">
                  <a:avLst/>
                </a:prstGeom>
                <a:ln w="50800">
                  <a:solidFill>
                    <a:srgbClr val="FF0000"/>
                  </a:solidFill>
                  <a:tailEnd type="arrow" w="sm" len="sm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Arrow Connector 45"/>
                <p:cNvCxnSpPr/>
                <p:nvPr/>
              </p:nvCxnSpPr>
              <p:spPr bwMode="auto">
                <a:xfrm flipV="1">
                  <a:off x="7845425" y="1066800"/>
                  <a:ext cx="536575" cy="800100"/>
                </a:xfrm>
                <a:prstGeom prst="straightConnector1">
                  <a:avLst/>
                </a:prstGeom>
                <a:ln w="50800">
                  <a:solidFill>
                    <a:srgbClr val="FF0000"/>
                  </a:solidFill>
                  <a:tailEnd type="arrow" w="sm" len="sm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 bwMode="auto">
                <a:xfrm>
                  <a:off x="7162800" y="2209800"/>
                  <a:ext cx="1524000" cy="0"/>
                </a:xfrm>
                <a:prstGeom prst="line">
                  <a:avLst/>
                </a:prstGeom>
                <a:ln w="50800">
                  <a:solidFill>
                    <a:srgbClr val="00B05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552" name="Group 21551"/>
              <p:cNvGrpSpPr/>
              <p:nvPr/>
            </p:nvGrpSpPr>
            <p:grpSpPr>
              <a:xfrm>
                <a:off x="7162800" y="2743200"/>
                <a:ext cx="1524000" cy="914400"/>
                <a:chOff x="7162800" y="3048000"/>
                <a:chExt cx="1524000" cy="914400"/>
              </a:xfrm>
            </p:grpSpPr>
            <p:cxnSp>
              <p:nvCxnSpPr>
                <p:cNvPr id="66" name="Straight Connector 65"/>
                <p:cNvCxnSpPr/>
                <p:nvPr/>
              </p:nvCxnSpPr>
              <p:spPr bwMode="auto">
                <a:xfrm>
                  <a:off x="7162800" y="3619500"/>
                  <a:ext cx="1524000" cy="0"/>
                </a:xfrm>
                <a:prstGeom prst="line">
                  <a:avLst/>
                </a:prstGeom>
                <a:ln w="50800">
                  <a:solidFill>
                    <a:srgbClr val="00B05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 bwMode="auto">
                <a:xfrm>
                  <a:off x="7162800" y="3962400"/>
                  <a:ext cx="1524000" cy="0"/>
                </a:xfrm>
                <a:prstGeom prst="line">
                  <a:avLst/>
                </a:prstGeom>
                <a:ln w="50800">
                  <a:solidFill>
                    <a:srgbClr val="00B05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/>
                <p:cNvCxnSpPr/>
                <p:nvPr/>
              </p:nvCxnSpPr>
              <p:spPr bwMode="auto">
                <a:xfrm>
                  <a:off x="7391400" y="3048000"/>
                  <a:ext cx="454025" cy="877888"/>
                </a:xfrm>
                <a:prstGeom prst="straightConnector1">
                  <a:avLst/>
                </a:prstGeom>
                <a:ln w="50800">
                  <a:solidFill>
                    <a:srgbClr val="FF0000"/>
                  </a:solidFill>
                  <a:tailEnd type="arrow" w="sm" len="sm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/>
                <p:cNvCxnSpPr/>
                <p:nvPr/>
              </p:nvCxnSpPr>
              <p:spPr bwMode="auto">
                <a:xfrm flipV="1">
                  <a:off x="7848600" y="3048000"/>
                  <a:ext cx="533400" cy="877888"/>
                </a:xfrm>
                <a:prstGeom prst="straightConnector1">
                  <a:avLst/>
                </a:prstGeom>
                <a:ln w="50800">
                  <a:solidFill>
                    <a:srgbClr val="FF0000"/>
                  </a:solidFill>
                  <a:tailEnd type="arrow" w="sm" len="sm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565" name="Group 21564"/>
            <p:cNvGrpSpPr/>
            <p:nvPr/>
          </p:nvGrpSpPr>
          <p:grpSpPr>
            <a:xfrm>
              <a:off x="7162800" y="4076700"/>
              <a:ext cx="1524000" cy="1104900"/>
              <a:chOff x="7162800" y="4076700"/>
              <a:chExt cx="1524000" cy="1104900"/>
            </a:xfrm>
          </p:grpSpPr>
          <p:grpSp>
            <p:nvGrpSpPr>
              <p:cNvPr id="70" name="Group 69"/>
              <p:cNvGrpSpPr/>
              <p:nvPr/>
            </p:nvGrpSpPr>
            <p:grpSpPr>
              <a:xfrm>
                <a:off x="7162800" y="4076700"/>
                <a:ext cx="1524000" cy="1104900"/>
                <a:chOff x="7162800" y="1104900"/>
                <a:chExt cx="1524000" cy="1104900"/>
              </a:xfrm>
            </p:grpSpPr>
            <p:cxnSp>
              <p:nvCxnSpPr>
                <p:cNvPr id="74" name="Straight Connector 73"/>
                <p:cNvCxnSpPr/>
                <p:nvPr/>
              </p:nvCxnSpPr>
              <p:spPr bwMode="auto">
                <a:xfrm>
                  <a:off x="7162800" y="2209800"/>
                  <a:ext cx="1524000" cy="0"/>
                </a:xfrm>
                <a:prstGeom prst="line">
                  <a:avLst/>
                </a:prstGeom>
                <a:ln w="50800">
                  <a:solidFill>
                    <a:srgbClr val="00B05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 bwMode="auto">
                <a:xfrm>
                  <a:off x="7162800" y="1866900"/>
                  <a:ext cx="1524000" cy="0"/>
                </a:xfrm>
                <a:prstGeom prst="line">
                  <a:avLst/>
                </a:prstGeom>
                <a:ln w="50800">
                  <a:solidFill>
                    <a:srgbClr val="00B05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Arrow Connector 71"/>
                <p:cNvCxnSpPr/>
                <p:nvPr/>
              </p:nvCxnSpPr>
              <p:spPr bwMode="auto">
                <a:xfrm>
                  <a:off x="7162800" y="1104900"/>
                  <a:ext cx="493712" cy="1104900"/>
                </a:xfrm>
                <a:prstGeom prst="straightConnector1">
                  <a:avLst/>
                </a:prstGeom>
                <a:ln w="50800">
                  <a:solidFill>
                    <a:srgbClr val="FF0000"/>
                  </a:solidFill>
                  <a:tailEnd type="arrow" w="sm" len="sm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Arrow Connector 72"/>
                <p:cNvCxnSpPr/>
                <p:nvPr/>
              </p:nvCxnSpPr>
              <p:spPr bwMode="auto">
                <a:xfrm flipV="1">
                  <a:off x="7656512" y="1866900"/>
                  <a:ext cx="268287" cy="342900"/>
                </a:xfrm>
                <a:prstGeom prst="straightConnector1">
                  <a:avLst/>
                </a:prstGeom>
                <a:ln w="50800">
                  <a:solidFill>
                    <a:srgbClr val="FF0000"/>
                  </a:solidFill>
                  <a:tailEnd type="arrow" w="sm" len="sm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2" name="Straight Arrow Connector 81"/>
              <p:cNvCxnSpPr/>
              <p:nvPr/>
            </p:nvCxnSpPr>
            <p:spPr bwMode="auto">
              <a:xfrm flipV="1">
                <a:off x="8189913" y="4076700"/>
                <a:ext cx="496887" cy="1104900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 w="sm" len="sm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 bwMode="auto">
              <a:xfrm>
                <a:off x="7924800" y="4838700"/>
                <a:ext cx="265113" cy="342900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 w="sm" len="sm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21567" name="Object 215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999235"/>
              </p:ext>
            </p:extLst>
          </p:nvPr>
        </p:nvGraphicFramePr>
        <p:xfrm>
          <a:off x="6353175" y="2892425"/>
          <a:ext cx="9620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1" name="Equation" r:id="rId5" imgW="266469" imgH="190335" progId="Equation.DSMT4">
                  <p:embed/>
                </p:oleObj>
              </mc:Choice>
              <mc:Fallback>
                <p:oleObj name="Equation" r:id="rId5" imgW="266469" imgH="19033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75" y="2892425"/>
                        <a:ext cx="9620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169003"/>
              </p:ext>
            </p:extLst>
          </p:nvPr>
        </p:nvGraphicFramePr>
        <p:xfrm>
          <a:off x="6353175" y="1600200"/>
          <a:ext cx="9159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2" name="Equation" r:id="rId7" imgW="253890" imgH="190417" progId="Equation.DSMT4">
                  <p:embed/>
                </p:oleObj>
              </mc:Choice>
              <mc:Fallback>
                <p:oleObj name="Equation" r:id="rId7" imgW="253890" imgH="19041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75" y="1600200"/>
                        <a:ext cx="91598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387043"/>
              </p:ext>
            </p:extLst>
          </p:nvPr>
        </p:nvGraphicFramePr>
        <p:xfrm>
          <a:off x="6313487" y="4419600"/>
          <a:ext cx="915988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3" name="Equation" r:id="rId9" imgW="253780" imgH="164957" progId="Equation.DSMT4">
                  <p:embed/>
                </p:oleObj>
              </mc:Choice>
              <mc:Fallback>
                <p:oleObj name="Equation" r:id="rId9" imgW="253780" imgH="164957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3487" y="4419600"/>
                        <a:ext cx="915988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592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457200" y="126713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</a:rPr>
              <a:t>Actual internal multiple </a:t>
            </a:r>
            <a:r>
              <a:rPr lang="en-US" b="1" dirty="0" err="1" smtClean="0"/>
              <a:t>v.s</a:t>
            </a:r>
            <a:r>
              <a:rPr lang="en-US" b="1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Prediction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7200" y="547688"/>
            <a:ext cx="6772275" cy="5762625"/>
            <a:chOff x="457200" y="547688"/>
            <a:chExt cx="6772275" cy="5762625"/>
          </a:xfrm>
        </p:grpSpPr>
        <p:pic>
          <p:nvPicPr>
            <p:cNvPr id="20495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547688"/>
              <a:ext cx="6477000" cy="5762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5847177"/>
                </p:ext>
              </p:extLst>
            </p:nvPr>
          </p:nvGraphicFramePr>
          <p:xfrm>
            <a:off x="6313488" y="4419600"/>
            <a:ext cx="915987" cy="595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9" name="Equation" r:id="rId5" imgW="253780" imgH="164957" progId="Equation.DSMT4">
                    <p:embed/>
                  </p:oleObj>
                </mc:Choice>
                <mc:Fallback>
                  <p:oleObj name="Equation" r:id="rId5" imgW="253780" imgH="164957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3488" y="4419600"/>
                          <a:ext cx="915987" cy="595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Group 21"/>
          <p:cNvGrpSpPr/>
          <p:nvPr/>
        </p:nvGrpSpPr>
        <p:grpSpPr>
          <a:xfrm>
            <a:off x="7391400" y="4076700"/>
            <a:ext cx="1524000" cy="1104900"/>
            <a:chOff x="7391400" y="4076700"/>
            <a:chExt cx="1524000" cy="1104900"/>
          </a:xfrm>
        </p:grpSpPr>
        <p:cxnSp>
          <p:nvCxnSpPr>
            <p:cNvPr id="26" name="Straight Connector 25"/>
            <p:cNvCxnSpPr/>
            <p:nvPr/>
          </p:nvCxnSpPr>
          <p:spPr bwMode="auto">
            <a:xfrm>
              <a:off x="7391400" y="5181600"/>
              <a:ext cx="1524000" cy="0"/>
            </a:xfrm>
            <a:prstGeom prst="line">
              <a:avLst/>
            </a:prstGeom>
            <a:ln w="5080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>
              <a:off x="7391400" y="4838700"/>
              <a:ext cx="1524000" cy="0"/>
            </a:xfrm>
            <a:prstGeom prst="line">
              <a:avLst/>
            </a:prstGeom>
            <a:ln w="5080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7391400" y="4076700"/>
              <a:ext cx="493712" cy="11049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7885112" y="4838700"/>
              <a:ext cx="268287" cy="3429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8418513" y="4076700"/>
              <a:ext cx="496887" cy="11049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8153400" y="4838700"/>
              <a:ext cx="265113" cy="3429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50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latin typeface="Arial" charset="0"/>
                <a:cs typeface="Arial" charset="0"/>
              </a:rPr>
              <a:t>Numerical evaluation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B2F940-5098-4D5B-BA7D-9A021F90013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altLang="en-US" smtClean="0"/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2473907" y="5267980"/>
            <a:ext cx="39907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Arial" charset="0"/>
              </a:rPr>
              <a:t>Two-reflector </a:t>
            </a:r>
            <a:r>
              <a:rPr lang="en-US" altLang="en-US" sz="2800" b="1" dirty="0" smtClean="0">
                <a:latin typeface="Arial" charset="0"/>
              </a:rPr>
              <a:t>model  </a:t>
            </a:r>
            <a:r>
              <a:rPr lang="en-US" altLang="en-US" sz="2800" b="1" dirty="0" err="1" smtClean="0">
                <a:latin typeface="Arial" charset="0"/>
              </a:rPr>
              <a:t>lI</a:t>
            </a:r>
            <a:endParaRPr lang="en-US" altLang="en-US" sz="28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152400" y="1676399"/>
            <a:ext cx="9144000" cy="3200401"/>
            <a:chOff x="152400" y="1676399"/>
            <a:chExt cx="9144000" cy="3200401"/>
          </a:xfrm>
        </p:grpSpPr>
        <p:grpSp>
          <p:nvGrpSpPr>
            <p:cNvPr id="4" name="Group 3"/>
            <p:cNvGrpSpPr/>
            <p:nvPr/>
          </p:nvGrpSpPr>
          <p:grpSpPr>
            <a:xfrm>
              <a:off x="152400" y="1676399"/>
              <a:ext cx="9144000" cy="3200401"/>
              <a:chOff x="152400" y="1676399"/>
              <a:chExt cx="9144000" cy="3200401"/>
            </a:xfrm>
          </p:grpSpPr>
          <p:sp>
            <p:nvSpPr>
              <p:cNvPr id="25" name="TextBox 35"/>
              <p:cNvSpPr txBox="1">
                <a:spLocks noChangeArrowheads="1"/>
              </p:cNvSpPr>
              <p:nvPr/>
            </p:nvSpPr>
            <p:spPr bwMode="auto">
              <a:xfrm>
                <a:off x="5715000" y="4476690"/>
                <a:ext cx="353695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lnSpc>
                    <a:spcPct val="150000"/>
                  </a:lnSpc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lnSpc>
                    <a:spcPct val="150000"/>
                  </a:lnSpc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lnSpc>
                    <a:spcPct val="150000"/>
                  </a:lnSpc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lnSpc>
                    <a:spcPct val="150000"/>
                  </a:lnSpc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lnSpc>
                    <a:spcPct val="150000"/>
                  </a:lnSpc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/>
                  <a:t>C</a:t>
                </a:r>
                <a:r>
                  <a:rPr lang="en-US" altLang="en-US" sz="2000" b="1" baseline="-25000" dirty="0"/>
                  <a:t>3</a:t>
                </a:r>
                <a:r>
                  <a:rPr lang="en-US" altLang="en-US" sz="2000" b="1" dirty="0"/>
                  <a:t>=6000m/s      </a:t>
                </a:r>
                <a:r>
                  <a:rPr lang="en-US" altLang="en-US" sz="2000" b="1" dirty="0" smtClean="0"/>
                  <a:t>Q</a:t>
                </a:r>
                <a:r>
                  <a:rPr lang="en-US" altLang="en-US" sz="2000" b="1" baseline="-25000" dirty="0" smtClean="0"/>
                  <a:t>3</a:t>
                </a:r>
                <a:r>
                  <a:rPr lang="en-US" altLang="en-US" sz="2000" b="1" dirty="0" smtClean="0"/>
                  <a:t>=80</a:t>
                </a:r>
                <a:endParaRPr lang="en-US" altLang="en-US" sz="2000" b="1" dirty="0"/>
              </a:p>
            </p:txBody>
          </p:sp>
          <p:sp>
            <p:nvSpPr>
              <p:cNvPr id="26" name="TextBox 35"/>
              <p:cNvSpPr txBox="1">
                <a:spLocks noChangeArrowheads="1"/>
              </p:cNvSpPr>
              <p:nvPr/>
            </p:nvSpPr>
            <p:spPr bwMode="auto">
              <a:xfrm>
                <a:off x="5759443" y="3486090"/>
                <a:ext cx="353695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lnSpc>
                    <a:spcPct val="150000"/>
                  </a:lnSpc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lnSpc>
                    <a:spcPct val="150000"/>
                  </a:lnSpc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lnSpc>
                    <a:spcPct val="150000"/>
                  </a:lnSpc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lnSpc>
                    <a:spcPct val="150000"/>
                  </a:lnSpc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lnSpc>
                    <a:spcPct val="150000"/>
                  </a:lnSpc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 smtClean="0"/>
                  <a:t>C</a:t>
                </a:r>
                <a:r>
                  <a:rPr lang="en-US" altLang="en-US" sz="2000" b="1" baseline="-25000" dirty="0"/>
                  <a:t>2</a:t>
                </a:r>
                <a:r>
                  <a:rPr lang="en-US" altLang="en-US" sz="2000" b="1" dirty="0" smtClean="0"/>
                  <a:t>=2500m/s      Q</a:t>
                </a:r>
                <a:r>
                  <a:rPr lang="en-US" altLang="en-US" sz="2000" b="1" baseline="-25000" dirty="0" smtClean="0"/>
                  <a:t>2</a:t>
                </a:r>
                <a:r>
                  <a:rPr lang="en-US" altLang="en-US" sz="2000" b="1" dirty="0" smtClean="0"/>
                  <a:t>=</a:t>
                </a:r>
                <a:r>
                  <a:rPr lang="en-US" altLang="en-US" sz="2000" b="1" dirty="0" smtClean="0">
                    <a:solidFill>
                      <a:srgbClr val="FF0000"/>
                    </a:solidFill>
                  </a:rPr>
                  <a:t>20</a:t>
                </a:r>
                <a:endParaRPr lang="en-US" alt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TextBox 35"/>
              <p:cNvSpPr txBox="1">
                <a:spLocks noChangeArrowheads="1"/>
              </p:cNvSpPr>
              <p:nvPr/>
            </p:nvSpPr>
            <p:spPr bwMode="auto">
              <a:xfrm>
                <a:off x="5759443" y="2514600"/>
                <a:ext cx="353695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lnSpc>
                    <a:spcPct val="150000"/>
                  </a:lnSpc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lnSpc>
                    <a:spcPct val="150000"/>
                  </a:lnSpc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lnSpc>
                    <a:spcPct val="150000"/>
                  </a:lnSpc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lnSpc>
                    <a:spcPct val="150000"/>
                  </a:lnSpc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lnSpc>
                    <a:spcPct val="150000"/>
                  </a:lnSpc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15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 smtClean="0"/>
                  <a:t>C</a:t>
                </a:r>
                <a:r>
                  <a:rPr lang="en-US" altLang="en-US" sz="2000" b="1" baseline="-25000" dirty="0"/>
                  <a:t>1</a:t>
                </a:r>
                <a:r>
                  <a:rPr lang="en-US" altLang="en-US" sz="2000" b="1" dirty="0" smtClean="0"/>
                  <a:t>=1500m/s      Q</a:t>
                </a:r>
                <a:r>
                  <a:rPr lang="en-US" altLang="en-US" sz="2000" b="1" baseline="-25000" dirty="0"/>
                  <a:t>1</a:t>
                </a:r>
                <a:r>
                  <a:rPr lang="en-US" altLang="en-US" sz="2000" b="1" dirty="0" smtClean="0"/>
                  <a:t>=100</a:t>
                </a:r>
                <a:endParaRPr lang="en-US" altLang="en-US" sz="2000" b="1" dirty="0"/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>
                <a:off x="152400" y="3009900"/>
                <a:ext cx="8534400" cy="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auto">
              <a:xfrm>
                <a:off x="152400" y="4306888"/>
                <a:ext cx="8534400" cy="3810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1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17645790"/>
                  </p:ext>
                </p:extLst>
              </p:nvPr>
            </p:nvGraphicFramePr>
            <p:xfrm>
              <a:off x="477044" y="1706563"/>
              <a:ext cx="722312" cy="5416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379" name="Equation" r:id="rId4" imgW="253890" imgH="190417" progId="Equation.DSMT4">
                      <p:embed/>
                    </p:oleObj>
                  </mc:Choice>
                  <mc:Fallback>
                    <p:oleObj name="Equation" r:id="rId4" imgW="253890" imgH="190417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7044" y="1706563"/>
                            <a:ext cx="722312" cy="5416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8" name="Object 5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07115341"/>
                  </p:ext>
                </p:extLst>
              </p:nvPr>
            </p:nvGraphicFramePr>
            <p:xfrm>
              <a:off x="2224792" y="1676399"/>
              <a:ext cx="747008" cy="5333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380" name="Equation" r:id="rId6" imgW="266469" imgH="190335" progId="Equation.DSMT4">
                      <p:embed/>
                    </p:oleObj>
                  </mc:Choice>
                  <mc:Fallback>
                    <p:oleObj name="Equation" r:id="rId6" imgW="266469" imgH="190335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24792" y="1676399"/>
                            <a:ext cx="747008" cy="5333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9" name="Object 5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54701694"/>
                  </p:ext>
                </p:extLst>
              </p:nvPr>
            </p:nvGraphicFramePr>
            <p:xfrm>
              <a:off x="4495800" y="1752600"/>
              <a:ext cx="685800" cy="4464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381" name="Equation" r:id="rId8" imgW="253780" imgH="164957" progId="Equation.DSMT4">
                      <p:embed/>
                    </p:oleObj>
                  </mc:Choice>
                  <mc:Fallback>
                    <p:oleObj name="Equation" r:id="rId8" imgW="253780" imgH="164957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95800" y="1752600"/>
                            <a:ext cx="685800" cy="44641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22" name="Straight Arrow Connector 21"/>
            <p:cNvCxnSpPr/>
            <p:nvPr/>
          </p:nvCxnSpPr>
          <p:spPr bwMode="auto">
            <a:xfrm>
              <a:off x="457200" y="2247900"/>
              <a:ext cx="381000" cy="761999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835025" y="2209800"/>
              <a:ext cx="384175" cy="8001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1676400" y="2247900"/>
              <a:ext cx="708025" cy="20589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 bwMode="auto">
            <a:xfrm flipV="1">
              <a:off x="2384425" y="2209800"/>
              <a:ext cx="739775" cy="20955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3581399" y="2285999"/>
              <a:ext cx="708025" cy="20589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4800592" y="3009899"/>
              <a:ext cx="457208" cy="131445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 bwMode="auto">
            <a:xfrm flipV="1">
              <a:off x="5257799" y="2247900"/>
              <a:ext cx="739775" cy="20955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4289425" y="3009899"/>
              <a:ext cx="511175" cy="131445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793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Data</a:t>
            </a:r>
            <a:r>
              <a:rPr lang="en-US" b="1" dirty="0" smtClean="0">
                <a:solidFill>
                  <a:srgbClr val="3301FA"/>
                </a:solidFill>
              </a:rPr>
              <a:t> </a:t>
            </a:r>
            <a:r>
              <a:rPr lang="en-US" b="1" dirty="0" err="1"/>
              <a:t>v.s</a:t>
            </a:r>
            <a:r>
              <a:rPr lang="en-US" b="1" dirty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Prediction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7688"/>
            <a:ext cx="6477000" cy="576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553" name="Group 23552"/>
          <p:cNvGrpSpPr/>
          <p:nvPr/>
        </p:nvGrpSpPr>
        <p:grpSpPr>
          <a:xfrm>
            <a:off x="7391400" y="1066800"/>
            <a:ext cx="1524000" cy="2819400"/>
            <a:chOff x="7162800" y="1066800"/>
            <a:chExt cx="1524000" cy="2819400"/>
          </a:xfrm>
        </p:grpSpPr>
        <p:grpSp>
          <p:nvGrpSpPr>
            <p:cNvPr id="10" name="Group 9"/>
            <p:cNvGrpSpPr/>
            <p:nvPr/>
          </p:nvGrpSpPr>
          <p:grpSpPr>
            <a:xfrm>
              <a:off x="7162800" y="1066800"/>
              <a:ext cx="1524000" cy="1143000"/>
              <a:chOff x="7162800" y="1066800"/>
              <a:chExt cx="1524000" cy="1143000"/>
            </a:xfrm>
          </p:grpSpPr>
          <p:cxnSp>
            <p:nvCxnSpPr>
              <p:cNvPr id="16" name="Straight Connector 15"/>
              <p:cNvCxnSpPr/>
              <p:nvPr/>
            </p:nvCxnSpPr>
            <p:spPr bwMode="auto">
              <a:xfrm>
                <a:off x="7162800" y="1866900"/>
                <a:ext cx="1524000" cy="0"/>
              </a:xfrm>
              <a:prstGeom prst="line">
                <a:avLst/>
              </a:prstGeom>
              <a:ln w="50800">
                <a:solidFill>
                  <a:srgbClr val="00B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 bwMode="auto">
              <a:xfrm>
                <a:off x="7391400" y="1104900"/>
                <a:ext cx="457200" cy="762000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 w="sm" len="sm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 bwMode="auto">
              <a:xfrm flipV="1">
                <a:off x="7845425" y="1066800"/>
                <a:ext cx="536575" cy="800100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 w="sm" len="sm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 bwMode="auto">
              <a:xfrm>
                <a:off x="7162800" y="2209800"/>
                <a:ext cx="1524000" cy="0"/>
              </a:xfrm>
              <a:prstGeom prst="line">
                <a:avLst/>
              </a:prstGeom>
              <a:ln w="50800">
                <a:solidFill>
                  <a:srgbClr val="00B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7162800" y="2971800"/>
              <a:ext cx="1524000" cy="914400"/>
              <a:chOff x="7162800" y="3048000"/>
              <a:chExt cx="1524000" cy="914400"/>
            </a:xfrm>
          </p:grpSpPr>
          <p:cxnSp>
            <p:nvCxnSpPr>
              <p:cNvPr id="12" name="Straight Connector 11"/>
              <p:cNvCxnSpPr/>
              <p:nvPr/>
            </p:nvCxnSpPr>
            <p:spPr bwMode="auto">
              <a:xfrm>
                <a:off x="7162800" y="3619500"/>
                <a:ext cx="1524000" cy="0"/>
              </a:xfrm>
              <a:prstGeom prst="line">
                <a:avLst/>
              </a:prstGeom>
              <a:ln w="50800">
                <a:solidFill>
                  <a:srgbClr val="00B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7162800" y="3962400"/>
                <a:ext cx="1524000" cy="0"/>
              </a:xfrm>
              <a:prstGeom prst="line">
                <a:avLst/>
              </a:prstGeom>
              <a:ln w="50800">
                <a:solidFill>
                  <a:srgbClr val="00B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 bwMode="auto">
              <a:xfrm>
                <a:off x="7391400" y="3048000"/>
                <a:ext cx="454025" cy="877888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 w="sm" len="sm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 bwMode="auto">
              <a:xfrm flipV="1">
                <a:off x="7848600" y="3048000"/>
                <a:ext cx="533400" cy="877888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 w="sm" len="sm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555" name="Group 23554"/>
          <p:cNvGrpSpPr/>
          <p:nvPr/>
        </p:nvGrpSpPr>
        <p:grpSpPr>
          <a:xfrm>
            <a:off x="6313487" y="1600200"/>
            <a:ext cx="1001713" cy="3733800"/>
            <a:chOff x="6313487" y="1600200"/>
            <a:chExt cx="1001713" cy="3733800"/>
          </a:xfrm>
        </p:grpSpPr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2842283"/>
                </p:ext>
              </p:extLst>
            </p:nvPr>
          </p:nvGraphicFramePr>
          <p:xfrm>
            <a:off x="6353175" y="3200400"/>
            <a:ext cx="962025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182" name="Equation" r:id="rId4" imgW="266469" imgH="190335" progId="Equation.DSMT4">
                    <p:embed/>
                  </p:oleObj>
                </mc:Choice>
                <mc:Fallback>
                  <p:oleObj name="Equation" r:id="rId4" imgW="266469" imgH="19033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3175" y="3200400"/>
                          <a:ext cx="962025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5636362"/>
                </p:ext>
              </p:extLst>
            </p:nvPr>
          </p:nvGraphicFramePr>
          <p:xfrm>
            <a:off x="6353175" y="1600200"/>
            <a:ext cx="915987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183" name="Equation" r:id="rId6" imgW="253890" imgH="190417" progId="Equation.DSMT4">
                    <p:embed/>
                  </p:oleObj>
                </mc:Choice>
                <mc:Fallback>
                  <p:oleObj name="Equation" r:id="rId6" imgW="253890" imgH="19041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3175" y="1600200"/>
                          <a:ext cx="915987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1938404"/>
                </p:ext>
              </p:extLst>
            </p:nvPr>
          </p:nvGraphicFramePr>
          <p:xfrm>
            <a:off x="6313487" y="4738687"/>
            <a:ext cx="915988" cy="595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184" name="Equation" r:id="rId8" imgW="253780" imgH="164957" progId="Equation.DSMT4">
                    <p:embed/>
                  </p:oleObj>
                </mc:Choice>
                <mc:Fallback>
                  <p:oleObj name="Equation" r:id="rId8" imgW="253780" imgH="16495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3487" y="4738687"/>
                          <a:ext cx="915988" cy="595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9" name="Group 48"/>
          <p:cNvGrpSpPr/>
          <p:nvPr/>
        </p:nvGrpSpPr>
        <p:grpSpPr>
          <a:xfrm>
            <a:off x="7391400" y="4457700"/>
            <a:ext cx="1524000" cy="1104900"/>
            <a:chOff x="7391400" y="4076700"/>
            <a:chExt cx="1524000" cy="1104900"/>
          </a:xfrm>
        </p:grpSpPr>
        <p:cxnSp>
          <p:nvCxnSpPr>
            <p:cNvPr id="53" name="Straight Connector 52"/>
            <p:cNvCxnSpPr/>
            <p:nvPr/>
          </p:nvCxnSpPr>
          <p:spPr bwMode="auto">
            <a:xfrm>
              <a:off x="7391400" y="5181600"/>
              <a:ext cx="1524000" cy="0"/>
            </a:xfrm>
            <a:prstGeom prst="line">
              <a:avLst/>
            </a:prstGeom>
            <a:ln w="5080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>
              <a:off x="7391400" y="4838700"/>
              <a:ext cx="1524000" cy="0"/>
            </a:xfrm>
            <a:prstGeom prst="line">
              <a:avLst/>
            </a:prstGeom>
            <a:ln w="5080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7391400" y="4076700"/>
              <a:ext cx="493712" cy="11049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7885112" y="4838700"/>
              <a:ext cx="268287" cy="3429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 bwMode="auto">
            <a:xfrm flipV="1">
              <a:off x="8418513" y="4076700"/>
              <a:ext cx="496887" cy="11049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8153400" y="4838700"/>
              <a:ext cx="265113" cy="3429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14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Actual internal multiple </a:t>
            </a:r>
            <a:r>
              <a:rPr lang="en-US" b="1" dirty="0" err="1" smtClean="0"/>
              <a:t>v.s</a:t>
            </a:r>
            <a:r>
              <a:rPr lang="en-US" b="1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Prediction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57200" y="547688"/>
            <a:ext cx="6772275" cy="5762625"/>
            <a:chOff x="457200" y="547688"/>
            <a:chExt cx="6772275" cy="5762625"/>
          </a:xfrm>
        </p:grpSpPr>
        <p:pic>
          <p:nvPicPr>
            <p:cNvPr id="2253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547688"/>
              <a:ext cx="6477000" cy="5762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6156686"/>
                </p:ext>
              </p:extLst>
            </p:nvPr>
          </p:nvGraphicFramePr>
          <p:xfrm>
            <a:off x="6313488" y="4738688"/>
            <a:ext cx="915987" cy="595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42" name="Equation" r:id="rId4" imgW="253780" imgH="164957" progId="Equation.DSMT4">
                    <p:embed/>
                  </p:oleObj>
                </mc:Choice>
                <mc:Fallback>
                  <p:oleObj name="Equation" r:id="rId4" imgW="253780" imgH="164957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3488" y="4738688"/>
                          <a:ext cx="915987" cy="595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oup 16"/>
          <p:cNvGrpSpPr/>
          <p:nvPr/>
        </p:nvGrpSpPr>
        <p:grpSpPr>
          <a:xfrm>
            <a:off x="7391400" y="4457700"/>
            <a:ext cx="1524000" cy="1104900"/>
            <a:chOff x="7391400" y="4076700"/>
            <a:chExt cx="1524000" cy="1104900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7391400" y="5181600"/>
              <a:ext cx="1524000" cy="0"/>
            </a:xfrm>
            <a:prstGeom prst="line">
              <a:avLst/>
            </a:prstGeom>
            <a:ln w="5080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auto">
            <a:xfrm>
              <a:off x="7391400" y="4838700"/>
              <a:ext cx="1524000" cy="0"/>
            </a:xfrm>
            <a:prstGeom prst="line">
              <a:avLst/>
            </a:prstGeom>
            <a:ln w="5080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7391400" y="4076700"/>
              <a:ext cx="493712" cy="11049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7885112" y="4838700"/>
              <a:ext cx="268287" cy="3429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8418513" y="4076700"/>
              <a:ext cx="496887" cy="11049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8153400" y="4838700"/>
              <a:ext cx="265113" cy="3429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 w="sm" len="sm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528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457200" y="1135707"/>
            <a:ext cx="8382000" cy="4884093"/>
            <a:chOff x="1066800" y="1180306"/>
            <a:chExt cx="6507480" cy="4458494"/>
          </a:xfrm>
        </p:grpSpPr>
        <p:grpSp>
          <p:nvGrpSpPr>
            <p:cNvPr id="24" name="Group 23"/>
            <p:cNvGrpSpPr/>
            <p:nvPr/>
          </p:nvGrpSpPr>
          <p:grpSpPr>
            <a:xfrm>
              <a:off x="1066800" y="1180306"/>
              <a:ext cx="6507480" cy="4458494"/>
              <a:chOff x="609600" y="1180306"/>
              <a:chExt cx="6507480" cy="445849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609600" y="1221432"/>
                <a:ext cx="6400800" cy="270286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09600" y="3160931"/>
                <a:ext cx="6400800" cy="2477869"/>
              </a:xfrm>
              <a:prstGeom prst="rect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Explosion 1 37"/>
              <p:cNvSpPr/>
              <p:nvPr/>
            </p:nvSpPr>
            <p:spPr>
              <a:xfrm>
                <a:off x="1325880" y="1371600"/>
                <a:ext cx="381000" cy="395729"/>
              </a:xfrm>
              <a:prstGeom prst="irregularSeal1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" name="TextBox 5"/>
              <p:cNvSpPr txBox="1"/>
              <p:nvPr/>
            </p:nvSpPr>
            <p:spPr>
              <a:xfrm>
                <a:off x="5577840" y="1180306"/>
                <a:ext cx="1524000" cy="477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Water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Flowchart: Merge 40"/>
              <p:cNvSpPr/>
              <p:nvPr/>
            </p:nvSpPr>
            <p:spPr>
              <a:xfrm>
                <a:off x="4297680" y="1490322"/>
                <a:ext cx="411480" cy="445414"/>
              </a:xfrm>
              <a:prstGeom prst="flowChartMerge">
                <a:avLst/>
              </a:prstGeom>
              <a:solidFill>
                <a:srgbClr val="FFFF0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2" name="TextBox 5"/>
              <p:cNvSpPr txBox="1"/>
              <p:nvPr/>
            </p:nvSpPr>
            <p:spPr>
              <a:xfrm>
                <a:off x="5593080" y="5003864"/>
                <a:ext cx="1524000" cy="477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Earth</a:t>
                </a:r>
                <a:endPara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Wave 42"/>
              <p:cNvSpPr/>
              <p:nvPr/>
            </p:nvSpPr>
            <p:spPr>
              <a:xfrm>
                <a:off x="609600" y="2743200"/>
                <a:ext cx="6400800" cy="1505635"/>
              </a:xfrm>
              <a:prstGeom prst="wav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045426" y="1767329"/>
              <a:ext cx="2910295" cy="2273237"/>
              <a:chOff x="1618706" y="1767329"/>
              <a:chExt cx="2910295" cy="2273237"/>
            </a:xfrm>
          </p:grpSpPr>
          <p:cxnSp>
            <p:nvCxnSpPr>
              <p:cNvPr id="30" name="Straight Arrow Connector 29"/>
              <p:cNvCxnSpPr/>
              <p:nvPr/>
            </p:nvCxnSpPr>
            <p:spPr>
              <a:xfrm>
                <a:off x="1618706" y="1767329"/>
                <a:ext cx="667294" cy="2156971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V="1">
                <a:off x="2286000" y="2819400"/>
                <a:ext cx="685800" cy="1072162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2947278" y="2821366"/>
                <a:ext cx="304800" cy="12192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V="1">
                <a:off x="3276600" y="1905000"/>
                <a:ext cx="1252401" cy="20955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6200" y="2743200"/>
            <a:ext cx="8915400" cy="2497228"/>
            <a:chOff x="76200" y="2989172"/>
            <a:chExt cx="8915400" cy="2497228"/>
          </a:xfrm>
        </p:grpSpPr>
        <p:sp>
          <p:nvSpPr>
            <p:cNvPr id="3" name="Rectangle 2"/>
            <p:cNvSpPr/>
            <p:nvPr/>
          </p:nvSpPr>
          <p:spPr>
            <a:xfrm>
              <a:off x="76200" y="2989172"/>
              <a:ext cx="8915400" cy="2497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76293" y="3276600"/>
              <a:ext cx="8866959" cy="1476718"/>
              <a:chOff x="-103959" y="4162082"/>
              <a:chExt cx="8866959" cy="1476718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5059680" y="4438471"/>
                <a:ext cx="370332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Perfect time  </a:t>
                </a:r>
              </a:p>
              <a:p>
                <a:pPr algn="ctr"/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&amp;</a:t>
                </a:r>
                <a:endPara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pproximate amplitude 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-103959" y="4608352"/>
                <a:ext cx="2589712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Acoustic/elastic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media</a:t>
                </a:r>
              </a:p>
            </p:txBody>
          </p:sp>
          <p:sp>
            <p:nvSpPr>
              <p:cNvPr id="20" name="Right Arrow 19"/>
              <p:cNvSpPr/>
              <p:nvPr/>
            </p:nvSpPr>
            <p:spPr>
              <a:xfrm>
                <a:off x="2653300" y="4962437"/>
                <a:ext cx="2576648" cy="152400"/>
              </a:xfrm>
              <a:prstGeom prst="rightArrow">
                <a:avLst/>
              </a:prstGeom>
              <a:solidFill>
                <a:srgbClr val="00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CC"/>
                    </a:solidFill>
                  </a:rPr>
                  <a:t>                     </a:t>
                </a:r>
                <a:endParaRPr lang="en-US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653300" y="4162082"/>
                <a:ext cx="257664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Current 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ISS attenuator  </a:t>
                </a:r>
              </a:p>
            </p:txBody>
          </p:sp>
        </p:grpSp>
      </p:grpSp>
      <p:sp>
        <p:nvSpPr>
          <p:cNvPr id="25" name="Rectangle 24"/>
          <p:cNvSpPr/>
          <p:nvPr/>
        </p:nvSpPr>
        <p:spPr>
          <a:xfrm>
            <a:off x="0" y="6248400"/>
            <a:ext cx="8577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 Coates &amp;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Weglein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1996;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Araújo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1994;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Weglein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et al. 1997 )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48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latin typeface="Arial" charset="0"/>
                <a:cs typeface="Arial" charset="0"/>
              </a:rPr>
              <a:t>Summary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B583-D4A4-4F54-830C-FA0576F2B0A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altLang="en-US" smtClean="0"/>
          </a:p>
        </p:txBody>
      </p:sp>
      <p:sp>
        <p:nvSpPr>
          <p:cNvPr id="21508" name="TextBox 12"/>
          <p:cNvSpPr txBox="1">
            <a:spLocks noChangeArrowheads="1"/>
          </p:cNvSpPr>
          <p:nvPr/>
        </p:nvSpPr>
        <p:spPr bwMode="auto">
          <a:xfrm>
            <a:off x="-23813" y="1152525"/>
            <a:ext cx="37338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/>
              <a:t>Anelastic </a:t>
            </a:r>
            <a:r>
              <a:rPr lang="en-US" altLang="en-US" sz="2800" dirty="0" smtClean="0"/>
              <a:t>media </a:t>
            </a:r>
            <a:endParaRPr lang="en-US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627438" y="1720850"/>
            <a:ext cx="5516562" cy="424731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perfect time &amp;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approximate amplitude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known absorption and dispersion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odel type independent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 </a:t>
            </a:r>
            <a:r>
              <a:rPr lang="en-US" sz="2600" b="1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Weglein</a:t>
            </a:r>
            <a:r>
              <a:rPr lang="en-US" sz="2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</a:t>
            </a:r>
            <a:r>
              <a:rPr lang="en-US" sz="2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2003 )</a:t>
            </a:r>
          </a:p>
        </p:txBody>
      </p:sp>
      <p:sp>
        <p:nvSpPr>
          <p:cNvPr id="21511" name="TextBox 17"/>
          <p:cNvSpPr txBox="1">
            <a:spLocks noChangeArrowheads="1"/>
          </p:cNvSpPr>
          <p:nvPr/>
        </p:nvSpPr>
        <p:spPr bwMode="auto">
          <a:xfrm>
            <a:off x="304800" y="3429000"/>
            <a:ext cx="2576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/>
              <a:t>ISS attenuator </a:t>
            </a:r>
          </a:p>
        </p:txBody>
      </p:sp>
      <p:sp>
        <p:nvSpPr>
          <p:cNvPr id="19" name="Left Brace 18"/>
          <p:cNvSpPr/>
          <p:nvPr/>
        </p:nvSpPr>
        <p:spPr>
          <a:xfrm>
            <a:off x="3148013" y="1647825"/>
            <a:ext cx="561975" cy="4167188"/>
          </a:xfrm>
          <a:prstGeom prst="leftBrace">
            <a:avLst>
              <a:gd name="adj1" fmla="val 70000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9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smtClean="0">
                <a:latin typeface="Arial" charset="0"/>
                <a:cs typeface="Arial" charset="0"/>
              </a:rPr>
              <a:t>Summary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B583-D4A4-4F54-830C-FA0576F2B0A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altLang="en-US" smtClean="0"/>
          </a:p>
        </p:txBody>
      </p:sp>
      <p:sp>
        <p:nvSpPr>
          <p:cNvPr id="21508" name="TextBox 12"/>
          <p:cNvSpPr txBox="1">
            <a:spLocks noChangeArrowheads="1"/>
          </p:cNvSpPr>
          <p:nvPr/>
        </p:nvSpPr>
        <p:spPr bwMode="auto">
          <a:xfrm>
            <a:off x="-23813" y="1152525"/>
            <a:ext cx="373380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/>
              <a:t>Anelastic </a:t>
            </a:r>
            <a:r>
              <a:rPr lang="en-US" altLang="en-US" sz="2800" dirty="0" smtClean="0"/>
              <a:t>media</a:t>
            </a:r>
            <a:endParaRPr lang="en-US" alt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-76200" y="2590800"/>
            <a:ext cx="9296399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en-US" sz="3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www.mosrp.uh.edu/research/projects/coding</a:t>
            </a:r>
            <a:endParaRPr lang="en-US" sz="32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Sam T. Kaplan, Paolo </a:t>
            </a:r>
            <a:r>
              <a:rPr lang="en-US" sz="3200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Terenghi</a:t>
            </a:r>
            <a:r>
              <a:rPr lang="en-US" sz="3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US" sz="32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13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smtClean="0">
                <a:latin typeface="Arial" charset="0"/>
                <a:cs typeface="Arial" charset="0"/>
              </a:rPr>
              <a:t>Discussion &amp; Plan</a:t>
            </a:r>
          </a:p>
        </p:txBody>
      </p:sp>
      <p:sp>
        <p:nvSpPr>
          <p:cNvPr id="2253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zh-CN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Elimination for</a:t>
            </a:r>
            <a:r>
              <a:rPr lang="en-US" altLang="en-US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b="1" dirty="0" err="1" smtClean="0">
                <a:solidFill>
                  <a:srgbClr val="0000CC"/>
                </a:solidFill>
                <a:latin typeface="Arial" charset="0"/>
                <a:cs typeface="Arial" charset="0"/>
              </a:rPr>
              <a:t>anelastic</a:t>
            </a:r>
            <a:r>
              <a:rPr lang="en-US" altLang="en-US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media?</a:t>
            </a:r>
            <a:endParaRPr lang="en-US" altLang="en-US" b="1" dirty="0" smtClean="0">
              <a:solidFill>
                <a:srgbClr val="0000CC"/>
              </a:solidFill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Acoustic/elastic</a:t>
            </a:r>
            <a:r>
              <a:rPr lang="en-US" alt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dirty="0" smtClean="0">
                <a:latin typeface="Arial" charset="0"/>
                <a:cs typeface="Arial" charset="0"/>
              </a:rPr>
              <a:t>elimination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The ISS Q compensation without Q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270480-04FE-4760-95B8-D4CBD07D289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066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411015" y="679989"/>
            <a:ext cx="6068609" cy="5943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2800" b="1" dirty="0">
                <a:latin typeface="Arial" charset="0"/>
                <a:cs typeface="Arial" charset="0"/>
              </a:rPr>
              <a:t>The ISS Q </a:t>
            </a:r>
            <a:r>
              <a:rPr lang="en-US" altLang="en-US" sz="2800" b="1" dirty="0" smtClean="0">
                <a:latin typeface="Arial" charset="0"/>
                <a:cs typeface="Arial" charset="0"/>
              </a:rPr>
              <a:t>compensation without Q example 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-2700000">
            <a:off x="3158228" y="2285828"/>
            <a:ext cx="961697" cy="494591"/>
          </a:xfrm>
          <a:prstGeom prst="rightArrow">
            <a:avLst>
              <a:gd name="adj1" fmla="val 50000"/>
              <a:gd name="adj2" fmla="val 680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-2700000">
            <a:off x="3158228" y="5296781"/>
            <a:ext cx="961697" cy="494591"/>
          </a:xfrm>
          <a:prstGeom prst="rightArrow">
            <a:avLst>
              <a:gd name="adj1" fmla="val 50000"/>
              <a:gd name="adj2" fmla="val 680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86600" y="208774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39000" y="5313243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</a:t>
            </a:r>
            <a:endParaRPr lang="en-US" sz="24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38800" y="6392756"/>
            <a:ext cx="35052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Innanen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&amp; Lira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2010 )</a:t>
            </a:r>
          </a:p>
        </p:txBody>
      </p:sp>
    </p:spTree>
    <p:extLst>
      <p:ext uri="{BB962C8B-B14F-4D97-AF65-F5344CB8AC3E}">
        <p14:creationId xmlns:p14="http://schemas.microsoft.com/office/powerpoint/2010/main" val="196467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smtClean="0">
                <a:latin typeface="Arial" charset="0"/>
                <a:cs typeface="Arial" charset="0"/>
              </a:rPr>
              <a:t>Discussion &amp; Plan</a:t>
            </a:r>
          </a:p>
        </p:txBody>
      </p:sp>
      <p:sp>
        <p:nvSpPr>
          <p:cNvPr id="22531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zh-CN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Elimination for</a:t>
            </a:r>
            <a:r>
              <a:rPr lang="en-US" altLang="en-US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b="1" dirty="0" err="1" smtClean="0">
                <a:solidFill>
                  <a:srgbClr val="0000CC"/>
                </a:solidFill>
                <a:latin typeface="Arial" charset="0"/>
                <a:cs typeface="Arial" charset="0"/>
              </a:rPr>
              <a:t>anelastic</a:t>
            </a:r>
            <a:r>
              <a:rPr lang="en-US" altLang="en-US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media?</a:t>
            </a:r>
            <a:endParaRPr lang="en-US" altLang="en-US" b="1" dirty="0" smtClean="0">
              <a:solidFill>
                <a:srgbClr val="0000CC"/>
              </a:solidFill>
              <a:latin typeface="Arial" charset="0"/>
              <a:cs typeface="Arial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/>
              <a:t>ISS attenuator as an initial </a:t>
            </a:r>
            <a:r>
              <a:rPr lang="en-US" dirty="0" smtClean="0"/>
              <a:t>step</a:t>
            </a:r>
            <a:endParaRPr lang="en-US" dirty="0"/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dirty="0" smtClean="0">
                <a:latin typeface="Arial" charset="0"/>
                <a:cs typeface="Arial" charset="0"/>
              </a:rPr>
              <a:t> (a)</a:t>
            </a:r>
          </a:p>
          <a:p>
            <a:pPr lvl="2">
              <a:spcBef>
                <a:spcPct val="0"/>
              </a:spcBef>
              <a:buFont typeface="Wingdings" pitchFamily="2" charset="2"/>
              <a:buChar char="Ø"/>
            </a:pPr>
            <a:endParaRPr lang="en-US" altLang="en-US" dirty="0">
              <a:latin typeface="Arial" charset="0"/>
              <a:cs typeface="Arial" charset="0"/>
            </a:endParaRPr>
          </a:p>
          <a:p>
            <a:pPr lvl="2">
              <a:spcBef>
                <a:spcPct val="0"/>
              </a:spcBef>
              <a:buFont typeface="Wingdings" pitchFamily="2" charset="2"/>
              <a:buChar char="Ø"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lvl="2">
              <a:spcBef>
                <a:spcPct val="0"/>
              </a:spcBef>
              <a:buFont typeface="Wingdings" pitchFamily="2" charset="2"/>
              <a:buChar char="Ø"/>
            </a:pPr>
            <a:endParaRPr lang="en-US" altLang="en-US" dirty="0">
              <a:latin typeface="Arial" charset="0"/>
              <a:cs typeface="Arial" charset="0"/>
            </a:endParaRPr>
          </a:p>
          <a:p>
            <a:pPr lvl="2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dirty="0" smtClean="0">
                <a:latin typeface="Arial" charset="0"/>
                <a:cs typeface="Arial" charset="0"/>
              </a:rPr>
              <a:t> (b) ISS higher order anelastic series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270480-04FE-4760-95B8-D4CBD07D289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altLang="en-US" smtClean="0"/>
          </a:p>
        </p:txBody>
      </p:sp>
      <p:sp>
        <p:nvSpPr>
          <p:cNvPr id="3" name="TextBox 2"/>
          <p:cNvSpPr txBox="1"/>
          <p:nvPr/>
        </p:nvSpPr>
        <p:spPr>
          <a:xfrm>
            <a:off x="1447800" y="3828902"/>
            <a:ext cx="3092513" cy="830997"/>
          </a:xfrm>
          <a:prstGeom prst="rect">
            <a:avLst/>
          </a:prstGeom>
          <a:noFill/>
          <a:ln w="28575">
            <a:solidFill>
              <a:srgbClr val="0000CC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ISS Q compensation </a:t>
            </a: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without Q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3828902"/>
            <a:ext cx="2436311" cy="830997"/>
          </a:xfrm>
          <a:prstGeom prst="rect">
            <a:avLst/>
          </a:prstGeom>
          <a:noFill/>
          <a:ln w="28575">
            <a:solidFill>
              <a:srgbClr val="0000CC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ISS elastic </a:t>
            </a: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elimination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eft Bracket 5"/>
          <p:cNvSpPr/>
          <p:nvPr/>
        </p:nvSpPr>
        <p:spPr>
          <a:xfrm rot="5400000">
            <a:off x="4685597" y="1525136"/>
            <a:ext cx="664948" cy="3984657"/>
          </a:xfrm>
          <a:prstGeom prst="leftBracket">
            <a:avLst>
              <a:gd name="adj" fmla="val 50731"/>
            </a:avLst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0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25602" name="Picture 2" descr="C:\Jing Wu\work\sponsor_logo_May20_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1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22725" y="2286000"/>
            <a:ext cx="6930102" cy="2308324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</a:p>
          <a:p>
            <a:pPr algn="ctr"/>
            <a:endParaRPr lang="en-US" sz="4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Comments/Questions?</a:t>
            </a:r>
            <a:endParaRPr lang="en-US" sz="4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4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457200" y="1135707"/>
            <a:ext cx="8382000" cy="4884093"/>
            <a:chOff x="1066800" y="1180306"/>
            <a:chExt cx="6507480" cy="4458494"/>
          </a:xfrm>
        </p:grpSpPr>
        <p:grpSp>
          <p:nvGrpSpPr>
            <p:cNvPr id="24" name="Group 23"/>
            <p:cNvGrpSpPr/>
            <p:nvPr/>
          </p:nvGrpSpPr>
          <p:grpSpPr>
            <a:xfrm>
              <a:off x="1066800" y="1180306"/>
              <a:ext cx="6507480" cy="4458494"/>
              <a:chOff x="609600" y="1180306"/>
              <a:chExt cx="6507480" cy="445849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609600" y="1221432"/>
                <a:ext cx="6400800" cy="270286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09600" y="3160931"/>
                <a:ext cx="6400800" cy="2477869"/>
              </a:xfrm>
              <a:prstGeom prst="rect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Explosion 1 37"/>
              <p:cNvSpPr/>
              <p:nvPr/>
            </p:nvSpPr>
            <p:spPr>
              <a:xfrm>
                <a:off x="1325880" y="1371600"/>
                <a:ext cx="381000" cy="395729"/>
              </a:xfrm>
              <a:prstGeom prst="irregularSeal1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" name="TextBox 5"/>
              <p:cNvSpPr txBox="1"/>
              <p:nvPr/>
            </p:nvSpPr>
            <p:spPr>
              <a:xfrm>
                <a:off x="5577840" y="1180306"/>
                <a:ext cx="1524000" cy="477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Water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Flowchart: Merge 40"/>
              <p:cNvSpPr/>
              <p:nvPr/>
            </p:nvSpPr>
            <p:spPr>
              <a:xfrm>
                <a:off x="4297680" y="1490322"/>
                <a:ext cx="411480" cy="445414"/>
              </a:xfrm>
              <a:prstGeom prst="flowChartMerge">
                <a:avLst/>
              </a:prstGeom>
              <a:solidFill>
                <a:srgbClr val="FFFF0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2" name="TextBox 5"/>
              <p:cNvSpPr txBox="1"/>
              <p:nvPr/>
            </p:nvSpPr>
            <p:spPr>
              <a:xfrm>
                <a:off x="5593080" y="5003864"/>
                <a:ext cx="1524000" cy="477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Earth</a:t>
                </a:r>
                <a:endPara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Wave 42"/>
              <p:cNvSpPr/>
              <p:nvPr/>
            </p:nvSpPr>
            <p:spPr>
              <a:xfrm>
                <a:off x="609600" y="2743200"/>
                <a:ext cx="6400800" cy="1505635"/>
              </a:xfrm>
              <a:prstGeom prst="wav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045426" y="1767329"/>
              <a:ext cx="2910295" cy="2273237"/>
              <a:chOff x="1618706" y="1767329"/>
              <a:chExt cx="2910295" cy="2273237"/>
            </a:xfrm>
          </p:grpSpPr>
          <p:cxnSp>
            <p:nvCxnSpPr>
              <p:cNvPr id="30" name="Straight Arrow Connector 29"/>
              <p:cNvCxnSpPr/>
              <p:nvPr/>
            </p:nvCxnSpPr>
            <p:spPr>
              <a:xfrm>
                <a:off x="1618706" y="1767329"/>
                <a:ext cx="667294" cy="2156971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V="1">
                <a:off x="2286000" y="2819400"/>
                <a:ext cx="685800" cy="1072162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2947278" y="2821366"/>
                <a:ext cx="304800" cy="12192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V="1">
                <a:off x="3276600" y="1905000"/>
                <a:ext cx="1252401" cy="20955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6200" y="2743200"/>
            <a:ext cx="8915400" cy="2497228"/>
            <a:chOff x="76200" y="2989172"/>
            <a:chExt cx="8915400" cy="2497228"/>
          </a:xfrm>
        </p:grpSpPr>
        <p:sp>
          <p:nvSpPr>
            <p:cNvPr id="3" name="Rectangle 2"/>
            <p:cNvSpPr/>
            <p:nvPr/>
          </p:nvSpPr>
          <p:spPr>
            <a:xfrm>
              <a:off x="76200" y="2989172"/>
              <a:ext cx="8915400" cy="2497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52400" y="3293972"/>
              <a:ext cx="8763000" cy="19389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about </a:t>
              </a:r>
            </a:p>
            <a:p>
              <a:pPr algn="ctr"/>
              <a:r>
                <a:rPr lang="en-US" sz="4000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ISS internal multiple attenuator for </a:t>
              </a:r>
              <a:r>
                <a:rPr lang="en-US" sz="40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anelastic</a:t>
              </a:r>
              <a:r>
                <a:rPr lang="en-US" sz="4000" b="1" dirty="0" smtClean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media?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115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457200" y="1135707"/>
            <a:ext cx="8382000" cy="4884093"/>
            <a:chOff x="1066800" y="1180306"/>
            <a:chExt cx="6507480" cy="4458494"/>
          </a:xfrm>
        </p:grpSpPr>
        <p:grpSp>
          <p:nvGrpSpPr>
            <p:cNvPr id="24" name="Group 23"/>
            <p:cNvGrpSpPr/>
            <p:nvPr/>
          </p:nvGrpSpPr>
          <p:grpSpPr>
            <a:xfrm>
              <a:off x="1066800" y="1180306"/>
              <a:ext cx="6507480" cy="4458494"/>
              <a:chOff x="609600" y="1180306"/>
              <a:chExt cx="6507480" cy="445849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609600" y="1221432"/>
                <a:ext cx="6400800" cy="270286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09600" y="3160931"/>
                <a:ext cx="6400800" cy="2477869"/>
              </a:xfrm>
              <a:prstGeom prst="rect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Explosion 1 37"/>
              <p:cNvSpPr/>
              <p:nvPr/>
            </p:nvSpPr>
            <p:spPr>
              <a:xfrm>
                <a:off x="1325880" y="1371600"/>
                <a:ext cx="381000" cy="395729"/>
              </a:xfrm>
              <a:prstGeom prst="irregularSeal1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" name="TextBox 5"/>
              <p:cNvSpPr txBox="1"/>
              <p:nvPr/>
            </p:nvSpPr>
            <p:spPr>
              <a:xfrm>
                <a:off x="5577840" y="1180306"/>
                <a:ext cx="1524000" cy="477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Water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Flowchart: Merge 40"/>
              <p:cNvSpPr/>
              <p:nvPr/>
            </p:nvSpPr>
            <p:spPr>
              <a:xfrm>
                <a:off x="4297680" y="1490322"/>
                <a:ext cx="411480" cy="445414"/>
              </a:xfrm>
              <a:prstGeom prst="flowChartMerge">
                <a:avLst/>
              </a:prstGeom>
              <a:solidFill>
                <a:srgbClr val="FFFF0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2" name="TextBox 5"/>
              <p:cNvSpPr txBox="1"/>
              <p:nvPr/>
            </p:nvSpPr>
            <p:spPr>
              <a:xfrm>
                <a:off x="5593080" y="5003864"/>
                <a:ext cx="1524000" cy="477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Earth</a:t>
                </a:r>
                <a:endPara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Wave 42"/>
              <p:cNvSpPr/>
              <p:nvPr/>
            </p:nvSpPr>
            <p:spPr>
              <a:xfrm>
                <a:off x="609600" y="2743200"/>
                <a:ext cx="6400800" cy="1505635"/>
              </a:xfrm>
              <a:prstGeom prst="wav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045426" y="1767329"/>
              <a:ext cx="2910295" cy="2273237"/>
              <a:chOff x="1618706" y="1767329"/>
              <a:chExt cx="2910295" cy="2273237"/>
            </a:xfrm>
          </p:grpSpPr>
          <p:cxnSp>
            <p:nvCxnSpPr>
              <p:cNvPr id="30" name="Straight Arrow Connector 29"/>
              <p:cNvCxnSpPr/>
              <p:nvPr/>
            </p:nvCxnSpPr>
            <p:spPr>
              <a:xfrm>
                <a:off x="1618706" y="1767329"/>
                <a:ext cx="667294" cy="2156971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V="1">
                <a:off x="2286000" y="2819400"/>
                <a:ext cx="685800" cy="1072162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2947278" y="2821366"/>
                <a:ext cx="304800" cy="12192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V="1">
                <a:off x="3276600" y="1905000"/>
                <a:ext cx="1252401" cy="20955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6200" y="2743200"/>
            <a:ext cx="8915400" cy="2497228"/>
            <a:chOff x="76200" y="2989172"/>
            <a:chExt cx="8915400" cy="2497228"/>
          </a:xfrm>
        </p:grpSpPr>
        <p:sp>
          <p:nvSpPr>
            <p:cNvPr id="3" name="Rectangle 2"/>
            <p:cNvSpPr/>
            <p:nvPr/>
          </p:nvSpPr>
          <p:spPr>
            <a:xfrm>
              <a:off x="76200" y="2989172"/>
              <a:ext cx="8915400" cy="24972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76293" y="3430049"/>
              <a:ext cx="8321581" cy="1446212"/>
              <a:chOff x="76293" y="3430049"/>
              <a:chExt cx="8321581" cy="1446212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76293" y="3722870"/>
                <a:ext cx="5333907" cy="830997"/>
                <a:chOff x="-103959" y="4608352"/>
                <a:chExt cx="5333907" cy="830997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-103959" y="4608352"/>
                  <a:ext cx="2589712" cy="83099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 smtClean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Anelastic</a:t>
                  </a:r>
                  <a:r>
                    <a:rPr lang="en-US" sz="24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  <a:p>
                  <a:pPr algn="ctr"/>
                  <a:r>
                    <a:rPr lang="en-US" sz="24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media</a:t>
                  </a:r>
                </a:p>
              </p:txBody>
            </p:sp>
            <p:sp>
              <p:nvSpPr>
                <p:cNvPr id="20" name="Right Arrow 19"/>
                <p:cNvSpPr/>
                <p:nvPr/>
              </p:nvSpPr>
              <p:spPr>
                <a:xfrm>
                  <a:off x="2653300" y="4962437"/>
                  <a:ext cx="2576648" cy="152400"/>
                </a:xfrm>
                <a:prstGeom prst="rightArrow">
                  <a:avLst/>
                </a:prstGeom>
                <a:solidFill>
                  <a:srgbClr val="0000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CC"/>
                      </a:solidFill>
                    </a:rPr>
                    <a:t>                     </a:t>
                  </a:r>
                  <a:endParaRPr lang="en-US" dirty="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6299199" y="3430049"/>
                <a:ext cx="2098675" cy="144621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8800" b="1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2833552" y="3276600"/>
              <a:ext cx="25766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Current 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ISS attenuator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237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 smtClean="0">
                <a:latin typeface="Arial" charset="0"/>
                <a:cs typeface="Arial" charset="0"/>
              </a:rPr>
              <a:t>Outline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b="1" dirty="0" smtClean="0">
                <a:latin typeface="Arial" charset="0"/>
                <a:cs typeface="Arial" charset="0"/>
              </a:rPr>
              <a:t> </a:t>
            </a:r>
            <a:r>
              <a:rPr lang="en-US" altLang="en-US" b="1" dirty="0" err="1" smtClean="0">
                <a:latin typeface="Arial" charset="0"/>
                <a:cs typeface="Arial" charset="0"/>
              </a:rPr>
              <a:t>Wavefield</a:t>
            </a:r>
            <a:r>
              <a:rPr lang="en-US" altLang="en-US" b="1" dirty="0" smtClean="0">
                <a:latin typeface="Arial" charset="0"/>
                <a:cs typeface="Arial" charset="0"/>
              </a:rPr>
              <a:t> expression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endParaRPr lang="en-US" altLang="en-US" b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b="1" dirty="0" smtClean="0">
                <a:latin typeface="Arial" charset="0"/>
                <a:cs typeface="Arial" charset="0"/>
              </a:rPr>
              <a:t> Examination of ISS attenuation algorithm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endParaRPr lang="en-US" altLang="en-US" b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b="1" dirty="0" smtClean="0">
                <a:latin typeface="Arial" charset="0"/>
                <a:cs typeface="Arial" charset="0"/>
              </a:rPr>
              <a:t> Numerical evaluation</a:t>
            </a: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F7D75F-93B7-4F2D-8C84-FFD42088FCB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388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 smtClean="0">
                <a:latin typeface="Arial" charset="0"/>
                <a:cs typeface="Arial" charset="0"/>
              </a:rPr>
              <a:t>Outline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b="1" dirty="0" err="1" smtClean="0">
                <a:latin typeface="Arial" charset="0"/>
                <a:cs typeface="Arial" charset="0"/>
              </a:rPr>
              <a:t>Wavefield</a:t>
            </a:r>
            <a:r>
              <a:rPr lang="en-US" altLang="en-US" b="1" dirty="0" smtClean="0">
                <a:latin typeface="Arial" charset="0"/>
                <a:cs typeface="Arial" charset="0"/>
              </a:rPr>
              <a:t> expression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endParaRPr lang="en-US" altLang="en-US" dirty="0" smtClean="0">
              <a:solidFill>
                <a:schemeClr val="bg1">
                  <a:lumMod val="9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cs typeface="Arial" charset="0"/>
              </a:rPr>
              <a:t>  </a:t>
            </a:r>
            <a:r>
              <a:rPr lang="en-US" altLang="en-US" b="1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cs typeface="Arial" charset="0"/>
              </a:rPr>
              <a:t>Examination of ISS attenuation algorithm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endParaRPr lang="en-US" altLang="en-US" b="1" dirty="0" smtClean="0">
              <a:solidFill>
                <a:schemeClr val="bg1">
                  <a:lumMod val="95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b="1" dirty="0" smtClean="0">
                <a:solidFill>
                  <a:schemeClr val="bg1">
                    <a:lumMod val="95000"/>
                  </a:schemeClr>
                </a:solidFill>
                <a:latin typeface="Arial" charset="0"/>
                <a:cs typeface="Arial" charset="0"/>
              </a:rPr>
              <a:t>  Numerical evaluation</a:t>
            </a: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F7D75F-93B7-4F2D-8C84-FFD42088FCB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19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b="1" dirty="0" smtClean="0">
                <a:solidFill>
                  <a:srgbClr val="FF0000"/>
                </a:solidFill>
                <a:latin typeface="Arial" charset="0"/>
              </a:rPr>
              <a:t>Acoustic/Elastic</a:t>
            </a:r>
            <a:r>
              <a:rPr lang="en-US" altLang="en-US" sz="3600" b="1" dirty="0" smtClean="0">
                <a:latin typeface="Arial" charset="0"/>
              </a:rPr>
              <a:t> media</a:t>
            </a:r>
            <a:endParaRPr lang="en-US" altLang="en-US" sz="3600" b="1" dirty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86A1C1-4C82-4B66-B316-3CA75824126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 smtClean="0"/>
          </a:p>
        </p:txBody>
      </p:sp>
      <p:graphicFrame>
        <p:nvGraphicFramePr>
          <p:cNvPr id="81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150301"/>
              </p:ext>
            </p:extLst>
          </p:nvPr>
        </p:nvGraphicFramePr>
        <p:xfrm>
          <a:off x="2895599" y="1429299"/>
          <a:ext cx="3497339" cy="1618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70" name="Equation" r:id="rId4" imgW="850531" imgH="393529" progId="Equation.DSMT4">
                  <p:embed/>
                </p:oleObj>
              </mc:Choice>
              <mc:Fallback>
                <p:oleObj name="Equation" r:id="rId4" imgW="85053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599" y="1429299"/>
                        <a:ext cx="3497339" cy="1618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367172"/>
              </p:ext>
            </p:extLst>
          </p:nvPr>
        </p:nvGraphicFramePr>
        <p:xfrm>
          <a:off x="3124200" y="3657600"/>
          <a:ext cx="311020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71" name="Equation" r:id="rId6" imgW="761669" imgH="317362" progId="Equation.DSMT4">
                  <p:embed/>
                </p:oleObj>
              </mc:Choice>
              <mc:Fallback>
                <p:oleObj name="Equation" r:id="rId6" imgW="761669" imgH="31736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657600"/>
                        <a:ext cx="3110202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86400" y="2286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1D &amp; one way wave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4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b="1" dirty="0">
                <a:solidFill>
                  <a:srgbClr val="FF0000"/>
                </a:solidFill>
                <a:latin typeface="Arial" charset="0"/>
              </a:rPr>
              <a:t>Anelastic</a:t>
            </a:r>
            <a:r>
              <a:rPr lang="en-US" altLang="en-US" sz="3600" b="1" dirty="0">
                <a:latin typeface="Arial" charset="0"/>
              </a:rPr>
              <a:t> </a:t>
            </a:r>
            <a:r>
              <a:rPr lang="en-US" altLang="en-US" sz="3600" b="1" dirty="0" smtClean="0">
                <a:latin typeface="Arial" charset="0"/>
              </a:rPr>
              <a:t>media</a:t>
            </a:r>
            <a:endParaRPr lang="en-US" altLang="en-US" sz="3600" b="1" dirty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86A1C1-4C82-4B66-B316-3CA75824126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en-US" smtClean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914400"/>
            <a:ext cx="8403021" cy="2917825"/>
            <a:chOff x="762000" y="914400"/>
            <a:chExt cx="8403021" cy="2917825"/>
          </a:xfrm>
        </p:grpSpPr>
        <p:graphicFrame>
          <p:nvGraphicFramePr>
            <p:cNvPr id="8200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7883397"/>
                </p:ext>
              </p:extLst>
            </p:nvPr>
          </p:nvGraphicFramePr>
          <p:xfrm>
            <a:off x="1828800" y="914400"/>
            <a:ext cx="5257800" cy="1468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609" name="Equation" r:id="rId4" imgW="1498600" imgH="419100" progId="Equation.DSMT4">
                    <p:embed/>
                  </p:oleObj>
                </mc:Choice>
                <mc:Fallback>
                  <p:oleObj name="Equation" r:id="rId4" imgW="1498600" imgH="4191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8800" y="914400"/>
                          <a:ext cx="5257800" cy="14688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Rectangle 17"/>
            <p:cNvSpPr/>
            <p:nvPr/>
          </p:nvSpPr>
          <p:spPr>
            <a:xfrm>
              <a:off x="6096000" y="2133600"/>
              <a:ext cx="30690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Kjartansson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1979 )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7755220"/>
                </p:ext>
              </p:extLst>
            </p:nvPr>
          </p:nvGraphicFramePr>
          <p:xfrm>
            <a:off x="5902325" y="2819400"/>
            <a:ext cx="2759075" cy="949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610" name="Equation" r:id="rId6" imgW="1143000" imgH="393700" progId="Equation.DSMT4">
                    <p:embed/>
                  </p:oleObj>
                </mc:Choice>
                <mc:Fallback>
                  <p:oleObj name="Equation" r:id="rId6" imgW="1143000" imgH="3937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2325" y="2819400"/>
                          <a:ext cx="2759075" cy="949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1084089"/>
                </p:ext>
              </p:extLst>
            </p:nvPr>
          </p:nvGraphicFramePr>
          <p:xfrm>
            <a:off x="762000" y="2743200"/>
            <a:ext cx="4648200" cy="1089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611" name="Equation" r:id="rId8" imgW="1625600" imgH="381000" progId="Equation.DSMT4">
                    <p:embed/>
                  </p:oleObj>
                </mc:Choice>
                <mc:Fallback>
                  <p:oleObj name="Equation" r:id="rId8" imgW="1625600" imgH="3810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00" y="2743200"/>
                          <a:ext cx="4648200" cy="1089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5486400" y="2286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1D &amp; one way wave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4108</TotalTime>
  <Words>495</Words>
  <Application>Microsoft Office PowerPoint</Application>
  <PresentationFormat>On-screen Show (4:3)</PresentationFormat>
  <Paragraphs>217</Paragraphs>
  <Slides>36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Equation</vt:lpstr>
      <vt:lpstr>PowerPoint Presentation</vt:lpstr>
      <vt:lpstr>Motivation</vt:lpstr>
      <vt:lpstr>Motivation</vt:lpstr>
      <vt:lpstr>Motivation</vt:lpstr>
      <vt:lpstr>Motivation</vt:lpstr>
      <vt:lpstr>Outline</vt:lpstr>
      <vt:lpstr>Outline</vt:lpstr>
      <vt:lpstr>Acoustic/Elastic media</vt:lpstr>
      <vt:lpstr>Anelastic media</vt:lpstr>
      <vt:lpstr>Anelastic media</vt:lpstr>
      <vt:lpstr>Outline</vt:lpstr>
      <vt:lpstr>Two-reflector 1D model</vt:lpstr>
      <vt:lpstr>Workflow: testing ISS attenuator with data experienced absorption and dispersion</vt:lpstr>
      <vt:lpstr>Workflow: testing ISS attenuator with data        experienced absorption and dispersion</vt:lpstr>
      <vt:lpstr>Workflow: testing ISS attenuator with data        experienced absorption and dispersion</vt:lpstr>
      <vt:lpstr>Workflow: testing ISS attenuator with data        experienced absorption and dispersion</vt:lpstr>
      <vt:lpstr>Internal multiple with Q</vt:lpstr>
      <vt:lpstr>Internal multiple with Q</vt:lpstr>
      <vt:lpstr>Relation: Predicted &amp; Actual</vt:lpstr>
      <vt:lpstr>Relation: Predicted &amp; Actual</vt:lpstr>
      <vt:lpstr>Transmission loss without Q</vt:lpstr>
      <vt:lpstr>Transmission loss with Q</vt:lpstr>
      <vt:lpstr>Outline</vt:lpstr>
      <vt:lpstr>Numerical evaluation</vt:lpstr>
      <vt:lpstr>Data v.s. Prediction</vt:lpstr>
      <vt:lpstr>Actual internal multiple v.s. Prediction</vt:lpstr>
      <vt:lpstr>Numerical evaluation</vt:lpstr>
      <vt:lpstr>Data v.s. Prediction</vt:lpstr>
      <vt:lpstr>Actual internal multiple v.s. Prediction</vt:lpstr>
      <vt:lpstr>Summary</vt:lpstr>
      <vt:lpstr>Summary</vt:lpstr>
      <vt:lpstr>Discussion &amp; Plan</vt:lpstr>
      <vt:lpstr>The ISS Q compensation without Q example </vt:lpstr>
      <vt:lpstr>Discussion &amp; Plan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Wu</dc:creator>
  <cp:lastModifiedBy>Lin</cp:lastModifiedBy>
  <cp:revision>252</cp:revision>
  <dcterms:created xsi:type="dcterms:W3CDTF">2006-08-16T00:00:00Z</dcterms:created>
  <dcterms:modified xsi:type="dcterms:W3CDTF">2014-05-29T04:41:39Z</dcterms:modified>
</cp:coreProperties>
</file>